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8288000" cy="10287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  <p:embeddedFont>
      <p:font typeface="League Spartan" panose="020B0604020202020204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7"/>
    <a:srgbClr val="009536"/>
    <a:srgbClr val="D4BE1A"/>
    <a:srgbClr val="F1E58D"/>
    <a:srgbClr val="0289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61" autoAdjust="0"/>
    <p:restoredTop sz="92497" autoAdjust="0"/>
  </p:normalViewPr>
  <p:slideViewPr>
    <p:cSldViewPr>
      <p:cViewPr varScale="1">
        <p:scale>
          <a:sx n="43" d="100"/>
          <a:sy n="43" d="100"/>
        </p:scale>
        <p:origin x="114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2633B-5280-4838-99D1-C40F7D26707D}" type="datetimeFigureOut">
              <a:rPr lang="es-CO" smtClean="0"/>
              <a:t>12/07/2024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1E6815-D754-4349-8894-4715EC30333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179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E6815-D754-4349-8894-4715EC30333F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958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8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83088" y="8255611"/>
            <a:ext cx="8715153" cy="1300477"/>
            <a:chOff x="0" y="0"/>
            <a:chExt cx="2816121" cy="370000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2816121" cy="370000"/>
            </a:xfrm>
            <a:custGeom>
              <a:avLst/>
              <a:gdLst/>
              <a:ahLst/>
              <a:cxnLst/>
              <a:rect l="l" t="t" r="r" b="b"/>
              <a:pathLst>
                <a:path w="2816121" h="370000">
                  <a:moveTo>
                    <a:pt x="0" y="0"/>
                  </a:moveTo>
                  <a:lnTo>
                    <a:pt x="2816121" y="0"/>
                  </a:lnTo>
                  <a:lnTo>
                    <a:pt x="2816121" y="370000"/>
                  </a:lnTo>
                  <a:lnTo>
                    <a:pt x="0" y="370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0" y="-57150"/>
              <a:ext cx="2816121" cy="42715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5" name="Group 5"/>
          <p:cNvGrpSpPr/>
          <p:nvPr/>
        </p:nvGrpSpPr>
        <p:grpSpPr>
          <a:xfrm>
            <a:off x="283088" y="9615235"/>
            <a:ext cx="5971103" cy="524913"/>
            <a:chOff x="0" y="0"/>
            <a:chExt cx="1937646" cy="217013"/>
          </a:xfrm>
        </p:grpSpPr>
        <p:sp>
          <p:nvSpPr>
            <p:cNvPr id="6" name="Freeform 6"/>
            <p:cNvSpPr/>
            <p:nvPr/>
          </p:nvSpPr>
          <p:spPr>
            <a:xfrm>
              <a:off x="0" y="0"/>
              <a:ext cx="1937645" cy="217013"/>
            </a:xfrm>
            <a:custGeom>
              <a:avLst/>
              <a:gdLst/>
              <a:ahLst/>
              <a:cxnLst/>
              <a:rect l="l" t="t" r="r" b="b"/>
              <a:pathLst>
                <a:path w="1937645" h="217013">
                  <a:moveTo>
                    <a:pt x="0" y="0"/>
                  </a:moveTo>
                  <a:lnTo>
                    <a:pt x="1937645" y="0"/>
                  </a:lnTo>
                  <a:lnTo>
                    <a:pt x="1937645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0" y="-57150"/>
              <a:ext cx="1937646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8" name="Group 8"/>
          <p:cNvGrpSpPr/>
          <p:nvPr/>
        </p:nvGrpSpPr>
        <p:grpSpPr>
          <a:xfrm>
            <a:off x="6351089" y="9607538"/>
            <a:ext cx="5557943" cy="554766"/>
            <a:chOff x="0" y="0"/>
            <a:chExt cx="1803573" cy="217013"/>
          </a:xfrm>
        </p:grpSpPr>
        <p:sp>
          <p:nvSpPr>
            <p:cNvPr id="9" name="Freeform 9"/>
            <p:cNvSpPr/>
            <p:nvPr/>
          </p:nvSpPr>
          <p:spPr>
            <a:xfrm>
              <a:off x="0" y="0"/>
              <a:ext cx="1803573" cy="217013"/>
            </a:xfrm>
            <a:custGeom>
              <a:avLst/>
              <a:gdLst/>
              <a:ahLst/>
              <a:cxnLst/>
              <a:rect l="l" t="t" r="r" b="b"/>
              <a:pathLst>
                <a:path w="1803573" h="217013">
                  <a:moveTo>
                    <a:pt x="0" y="0"/>
                  </a:moveTo>
                  <a:lnTo>
                    <a:pt x="1803573" y="0"/>
                  </a:lnTo>
                  <a:lnTo>
                    <a:pt x="180357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0" name="TextBox 10"/>
            <p:cNvSpPr txBox="1"/>
            <p:nvPr/>
          </p:nvSpPr>
          <p:spPr>
            <a:xfrm>
              <a:off x="0" y="-57150"/>
              <a:ext cx="180357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11997541" y="9606983"/>
            <a:ext cx="6140785" cy="565717"/>
            <a:chOff x="0" y="0"/>
            <a:chExt cx="1939613" cy="217013"/>
          </a:xfrm>
        </p:grpSpPr>
        <p:sp>
          <p:nvSpPr>
            <p:cNvPr id="12" name="Freeform 12"/>
            <p:cNvSpPr/>
            <p:nvPr/>
          </p:nvSpPr>
          <p:spPr>
            <a:xfrm>
              <a:off x="0" y="0"/>
              <a:ext cx="1939613" cy="217013"/>
            </a:xfrm>
            <a:custGeom>
              <a:avLst/>
              <a:gdLst/>
              <a:ahLst/>
              <a:cxnLst/>
              <a:rect l="l" t="t" r="r" b="b"/>
              <a:pathLst>
                <a:path w="1939613" h="217013">
                  <a:moveTo>
                    <a:pt x="0" y="0"/>
                  </a:moveTo>
                  <a:lnTo>
                    <a:pt x="1939613" y="0"/>
                  </a:lnTo>
                  <a:lnTo>
                    <a:pt x="193961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3" name="TextBox 13"/>
            <p:cNvSpPr txBox="1"/>
            <p:nvPr/>
          </p:nvSpPr>
          <p:spPr>
            <a:xfrm>
              <a:off x="0" y="-57150"/>
              <a:ext cx="1939613" cy="2741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14" name="Group 14"/>
          <p:cNvGrpSpPr/>
          <p:nvPr/>
        </p:nvGrpSpPr>
        <p:grpSpPr>
          <a:xfrm>
            <a:off x="9055694" y="8246614"/>
            <a:ext cx="9069479" cy="1304546"/>
            <a:chOff x="0" y="0"/>
            <a:chExt cx="2889985" cy="372914"/>
          </a:xfrm>
        </p:grpSpPr>
        <p:sp>
          <p:nvSpPr>
            <p:cNvPr id="15" name="Freeform 15"/>
            <p:cNvSpPr/>
            <p:nvPr/>
          </p:nvSpPr>
          <p:spPr>
            <a:xfrm>
              <a:off x="0" y="0"/>
              <a:ext cx="2889985" cy="372914"/>
            </a:xfrm>
            <a:custGeom>
              <a:avLst/>
              <a:gdLst/>
              <a:ahLst/>
              <a:cxnLst/>
              <a:rect l="l" t="t" r="r" b="b"/>
              <a:pathLst>
                <a:path w="2889985" h="372914">
                  <a:moveTo>
                    <a:pt x="0" y="0"/>
                  </a:moveTo>
                  <a:lnTo>
                    <a:pt x="2889985" y="0"/>
                  </a:lnTo>
                  <a:lnTo>
                    <a:pt x="2889985" y="372914"/>
                  </a:lnTo>
                  <a:lnTo>
                    <a:pt x="0" y="37291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6" name="TextBox 16"/>
            <p:cNvSpPr txBox="1"/>
            <p:nvPr/>
          </p:nvSpPr>
          <p:spPr>
            <a:xfrm>
              <a:off x="0" y="-57150"/>
              <a:ext cx="2889985" cy="430064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17" name="Group 17"/>
          <p:cNvGrpSpPr/>
          <p:nvPr/>
        </p:nvGrpSpPr>
        <p:grpSpPr>
          <a:xfrm>
            <a:off x="287160" y="1374330"/>
            <a:ext cx="2999673" cy="3751619"/>
            <a:chOff x="0" y="0"/>
            <a:chExt cx="973405" cy="1285843"/>
          </a:xfrm>
        </p:grpSpPr>
        <p:sp>
          <p:nvSpPr>
            <p:cNvPr id="18" name="Freeform 18"/>
            <p:cNvSpPr/>
            <p:nvPr/>
          </p:nvSpPr>
          <p:spPr>
            <a:xfrm>
              <a:off x="0" y="0"/>
              <a:ext cx="973405" cy="1285843"/>
            </a:xfrm>
            <a:custGeom>
              <a:avLst/>
              <a:gdLst/>
              <a:ahLst/>
              <a:cxnLst/>
              <a:rect l="l" t="t" r="r" b="b"/>
              <a:pathLst>
                <a:path w="973405" h="1285843">
                  <a:moveTo>
                    <a:pt x="0" y="0"/>
                  </a:moveTo>
                  <a:lnTo>
                    <a:pt x="973405" y="0"/>
                  </a:lnTo>
                  <a:lnTo>
                    <a:pt x="973405" y="1285843"/>
                  </a:lnTo>
                  <a:lnTo>
                    <a:pt x="0" y="12858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19" name="TextBox 19"/>
            <p:cNvSpPr txBox="1"/>
            <p:nvPr/>
          </p:nvSpPr>
          <p:spPr>
            <a:xfrm>
              <a:off x="0" y="-57150"/>
              <a:ext cx="973405" cy="134299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20" name="Group 20"/>
          <p:cNvGrpSpPr/>
          <p:nvPr/>
        </p:nvGrpSpPr>
        <p:grpSpPr>
          <a:xfrm>
            <a:off x="293776" y="5230453"/>
            <a:ext cx="2999673" cy="2920333"/>
            <a:chOff x="0" y="0"/>
            <a:chExt cx="973405" cy="882306"/>
          </a:xfrm>
        </p:grpSpPr>
        <p:sp>
          <p:nvSpPr>
            <p:cNvPr id="21" name="Freeform 21"/>
            <p:cNvSpPr/>
            <p:nvPr/>
          </p:nvSpPr>
          <p:spPr>
            <a:xfrm>
              <a:off x="0" y="0"/>
              <a:ext cx="973405" cy="882306"/>
            </a:xfrm>
            <a:custGeom>
              <a:avLst/>
              <a:gdLst/>
              <a:ahLst/>
              <a:cxnLst/>
              <a:rect l="l" t="t" r="r" b="b"/>
              <a:pathLst>
                <a:path w="973405" h="882306">
                  <a:moveTo>
                    <a:pt x="0" y="0"/>
                  </a:moveTo>
                  <a:lnTo>
                    <a:pt x="973405" y="0"/>
                  </a:lnTo>
                  <a:lnTo>
                    <a:pt x="973405" y="882306"/>
                  </a:lnTo>
                  <a:lnTo>
                    <a:pt x="0" y="88230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22" name="TextBox 22"/>
            <p:cNvSpPr txBox="1"/>
            <p:nvPr/>
          </p:nvSpPr>
          <p:spPr>
            <a:xfrm>
              <a:off x="0" y="-57150"/>
              <a:ext cx="973405" cy="93945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23" name="Group 23"/>
          <p:cNvGrpSpPr/>
          <p:nvPr/>
        </p:nvGrpSpPr>
        <p:grpSpPr>
          <a:xfrm>
            <a:off x="2781182" y="2378499"/>
            <a:ext cx="1467517" cy="1012971"/>
            <a:chOff x="0" y="0"/>
            <a:chExt cx="476215" cy="328713"/>
          </a:xfrm>
        </p:grpSpPr>
        <p:sp>
          <p:nvSpPr>
            <p:cNvPr id="24" name="Freeform 24"/>
            <p:cNvSpPr/>
            <p:nvPr/>
          </p:nvSpPr>
          <p:spPr>
            <a:xfrm>
              <a:off x="0" y="0"/>
              <a:ext cx="476215" cy="328713"/>
            </a:xfrm>
            <a:custGeom>
              <a:avLst/>
              <a:gdLst/>
              <a:ahLst/>
              <a:cxnLst/>
              <a:rect l="l" t="t" r="r" b="b"/>
              <a:pathLst>
                <a:path w="476215" h="328713">
                  <a:moveTo>
                    <a:pt x="0" y="0"/>
                  </a:moveTo>
                  <a:lnTo>
                    <a:pt x="476215" y="0"/>
                  </a:lnTo>
                  <a:lnTo>
                    <a:pt x="476215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25" name="TextBox 25"/>
            <p:cNvSpPr txBox="1"/>
            <p:nvPr/>
          </p:nvSpPr>
          <p:spPr>
            <a:xfrm>
              <a:off x="0" y="-57150"/>
              <a:ext cx="476215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26" name="Group 26"/>
          <p:cNvGrpSpPr/>
          <p:nvPr/>
        </p:nvGrpSpPr>
        <p:grpSpPr>
          <a:xfrm>
            <a:off x="2781182" y="6438332"/>
            <a:ext cx="1457895" cy="908250"/>
            <a:chOff x="0" y="0"/>
            <a:chExt cx="473093" cy="322682"/>
          </a:xfrm>
        </p:grpSpPr>
        <p:sp>
          <p:nvSpPr>
            <p:cNvPr id="27" name="Freeform 27"/>
            <p:cNvSpPr/>
            <p:nvPr/>
          </p:nvSpPr>
          <p:spPr>
            <a:xfrm>
              <a:off x="0" y="0"/>
              <a:ext cx="473093" cy="322682"/>
            </a:xfrm>
            <a:custGeom>
              <a:avLst/>
              <a:gdLst/>
              <a:ahLst/>
              <a:cxnLst/>
              <a:rect l="l" t="t" r="r" b="b"/>
              <a:pathLst>
                <a:path w="473093" h="322682">
                  <a:moveTo>
                    <a:pt x="0" y="0"/>
                  </a:moveTo>
                  <a:lnTo>
                    <a:pt x="473093" y="0"/>
                  </a:lnTo>
                  <a:lnTo>
                    <a:pt x="473093" y="322682"/>
                  </a:lnTo>
                  <a:lnTo>
                    <a:pt x="0" y="32268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28" name="TextBox 28"/>
            <p:cNvSpPr txBox="1"/>
            <p:nvPr/>
          </p:nvSpPr>
          <p:spPr>
            <a:xfrm>
              <a:off x="0" y="-57150"/>
              <a:ext cx="473093" cy="379832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29" name="Group 29"/>
          <p:cNvGrpSpPr/>
          <p:nvPr/>
        </p:nvGrpSpPr>
        <p:grpSpPr>
          <a:xfrm>
            <a:off x="4315291" y="1372496"/>
            <a:ext cx="3623980" cy="3753453"/>
            <a:chOff x="0" y="0"/>
            <a:chExt cx="1519635" cy="1288190"/>
          </a:xfrm>
        </p:grpSpPr>
        <p:sp>
          <p:nvSpPr>
            <p:cNvPr id="30" name="Freeform 30"/>
            <p:cNvSpPr/>
            <p:nvPr/>
          </p:nvSpPr>
          <p:spPr>
            <a:xfrm>
              <a:off x="0" y="0"/>
              <a:ext cx="1519635" cy="1288190"/>
            </a:xfrm>
            <a:custGeom>
              <a:avLst/>
              <a:gdLst/>
              <a:ahLst/>
              <a:cxnLst/>
              <a:rect l="l" t="t" r="r" b="b"/>
              <a:pathLst>
                <a:path w="1519635" h="1288190">
                  <a:moveTo>
                    <a:pt x="0" y="0"/>
                  </a:moveTo>
                  <a:lnTo>
                    <a:pt x="1519635" y="0"/>
                  </a:lnTo>
                  <a:lnTo>
                    <a:pt x="1519635" y="1288190"/>
                  </a:lnTo>
                  <a:lnTo>
                    <a:pt x="0" y="12881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0" y="-57150"/>
              <a:ext cx="1519635" cy="13453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32" name="Group 32"/>
          <p:cNvGrpSpPr/>
          <p:nvPr/>
        </p:nvGrpSpPr>
        <p:grpSpPr>
          <a:xfrm>
            <a:off x="3351918" y="1372496"/>
            <a:ext cx="1428167" cy="926402"/>
            <a:chOff x="0" y="0"/>
            <a:chExt cx="463446" cy="300621"/>
          </a:xfrm>
        </p:grpSpPr>
        <p:sp>
          <p:nvSpPr>
            <p:cNvPr id="33" name="Freeform 33"/>
            <p:cNvSpPr/>
            <p:nvPr/>
          </p:nvSpPr>
          <p:spPr>
            <a:xfrm>
              <a:off x="0" y="0"/>
              <a:ext cx="463446" cy="300621"/>
            </a:xfrm>
            <a:custGeom>
              <a:avLst/>
              <a:gdLst/>
              <a:ahLst/>
              <a:cxnLst/>
              <a:rect l="l" t="t" r="r" b="b"/>
              <a:pathLst>
                <a:path w="463446" h="300621">
                  <a:moveTo>
                    <a:pt x="0" y="0"/>
                  </a:moveTo>
                  <a:lnTo>
                    <a:pt x="463446" y="0"/>
                  </a:lnTo>
                  <a:lnTo>
                    <a:pt x="463446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34" name="TextBox 34"/>
            <p:cNvSpPr txBox="1"/>
            <p:nvPr/>
          </p:nvSpPr>
          <p:spPr>
            <a:xfrm>
              <a:off x="0" y="-57150"/>
              <a:ext cx="463446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35" name="Group 35"/>
          <p:cNvGrpSpPr/>
          <p:nvPr/>
        </p:nvGrpSpPr>
        <p:grpSpPr>
          <a:xfrm>
            <a:off x="3351918" y="3475625"/>
            <a:ext cx="1412264" cy="1650182"/>
            <a:chOff x="0" y="0"/>
            <a:chExt cx="458285" cy="605717"/>
          </a:xfrm>
        </p:grpSpPr>
        <p:sp>
          <p:nvSpPr>
            <p:cNvPr id="36" name="Freeform 36"/>
            <p:cNvSpPr/>
            <p:nvPr/>
          </p:nvSpPr>
          <p:spPr>
            <a:xfrm>
              <a:off x="0" y="0"/>
              <a:ext cx="458285" cy="605717"/>
            </a:xfrm>
            <a:custGeom>
              <a:avLst/>
              <a:gdLst/>
              <a:ahLst/>
              <a:cxnLst/>
              <a:rect l="l" t="t" r="r" b="b"/>
              <a:pathLst>
                <a:path w="458285" h="605717">
                  <a:moveTo>
                    <a:pt x="0" y="0"/>
                  </a:moveTo>
                  <a:lnTo>
                    <a:pt x="458285" y="0"/>
                  </a:lnTo>
                  <a:lnTo>
                    <a:pt x="458285" y="605717"/>
                  </a:lnTo>
                  <a:lnTo>
                    <a:pt x="0" y="605717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37" name="TextBox 37"/>
            <p:cNvSpPr txBox="1"/>
            <p:nvPr/>
          </p:nvSpPr>
          <p:spPr>
            <a:xfrm>
              <a:off x="0" y="-57150"/>
              <a:ext cx="458285" cy="662867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38" name="Group 38"/>
          <p:cNvGrpSpPr/>
          <p:nvPr/>
        </p:nvGrpSpPr>
        <p:grpSpPr>
          <a:xfrm>
            <a:off x="4324779" y="5196930"/>
            <a:ext cx="3627539" cy="2963888"/>
            <a:chOff x="0" y="0"/>
            <a:chExt cx="1521601" cy="884023"/>
          </a:xfrm>
        </p:grpSpPr>
        <p:sp>
          <p:nvSpPr>
            <p:cNvPr id="39" name="Freeform 39"/>
            <p:cNvSpPr/>
            <p:nvPr/>
          </p:nvSpPr>
          <p:spPr>
            <a:xfrm>
              <a:off x="0" y="0"/>
              <a:ext cx="1521601" cy="884023"/>
            </a:xfrm>
            <a:custGeom>
              <a:avLst/>
              <a:gdLst/>
              <a:ahLst/>
              <a:cxnLst/>
              <a:rect l="l" t="t" r="r" b="b"/>
              <a:pathLst>
                <a:path w="1521601" h="884023">
                  <a:moveTo>
                    <a:pt x="0" y="0"/>
                  </a:moveTo>
                  <a:lnTo>
                    <a:pt x="1521601" y="0"/>
                  </a:lnTo>
                  <a:lnTo>
                    <a:pt x="1521601" y="884023"/>
                  </a:lnTo>
                  <a:lnTo>
                    <a:pt x="0" y="88402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0" name="TextBox 40"/>
            <p:cNvSpPr txBox="1"/>
            <p:nvPr/>
          </p:nvSpPr>
          <p:spPr>
            <a:xfrm>
              <a:off x="0" y="-57150"/>
              <a:ext cx="1521601" cy="94117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41" name="Group 41"/>
          <p:cNvGrpSpPr/>
          <p:nvPr/>
        </p:nvGrpSpPr>
        <p:grpSpPr>
          <a:xfrm>
            <a:off x="3353189" y="7413727"/>
            <a:ext cx="1410992" cy="747180"/>
            <a:chOff x="0" y="0"/>
            <a:chExt cx="457872" cy="242463"/>
          </a:xfrm>
        </p:grpSpPr>
        <p:sp>
          <p:nvSpPr>
            <p:cNvPr id="42" name="Freeform 42"/>
            <p:cNvSpPr/>
            <p:nvPr/>
          </p:nvSpPr>
          <p:spPr>
            <a:xfrm>
              <a:off x="0" y="0"/>
              <a:ext cx="457872" cy="242463"/>
            </a:xfrm>
            <a:custGeom>
              <a:avLst/>
              <a:gdLst/>
              <a:ahLst/>
              <a:cxnLst/>
              <a:rect l="l" t="t" r="r" b="b"/>
              <a:pathLst>
                <a:path w="457872" h="242463">
                  <a:moveTo>
                    <a:pt x="0" y="0"/>
                  </a:moveTo>
                  <a:lnTo>
                    <a:pt x="457872" y="0"/>
                  </a:lnTo>
                  <a:lnTo>
                    <a:pt x="457872" y="242463"/>
                  </a:lnTo>
                  <a:lnTo>
                    <a:pt x="0" y="242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3" name="TextBox 43"/>
            <p:cNvSpPr txBox="1"/>
            <p:nvPr/>
          </p:nvSpPr>
          <p:spPr>
            <a:xfrm>
              <a:off x="0" y="-57150"/>
              <a:ext cx="457872" cy="299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3353189" y="5201386"/>
            <a:ext cx="1410992" cy="1180838"/>
            <a:chOff x="0" y="0"/>
            <a:chExt cx="457872" cy="275929"/>
          </a:xfrm>
        </p:grpSpPr>
        <p:sp>
          <p:nvSpPr>
            <p:cNvPr id="45" name="Freeform 45"/>
            <p:cNvSpPr/>
            <p:nvPr/>
          </p:nvSpPr>
          <p:spPr>
            <a:xfrm>
              <a:off x="0" y="0"/>
              <a:ext cx="457872" cy="275929"/>
            </a:xfrm>
            <a:custGeom>
              <a:avLst/>
              <a:gdLst/>
              <a:ahLst/>
              <a:cxnLst/>
              <a:rect l="l" t="t" r="r" b="b"/>
              <a:pathLst>
                <a:path w="457872" h="275929">
                  <a:moveTo>
                    <a:pt x="0" y="0"/>
                  </a:moveTo>
                  <a:lnTo>
                    <a:pt x="457872" y="0"/>
                  </a:lnTo>
                  <a:lnTo>
                    <a:pt x="457872" y="275929"/>
                  </a:lnTo>
                  <a:lnTo>
                    <a:pt x="0" y="27592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6" name="TextBox 46"/>
            <p:cNvSpPr txBox="1"/>
            <p:nvPr/>
          </p:nvSpPr>
          <p:spPr>
            <a:xfrm>
              <a:off x="0" y="-57150"/>
              <a:ext cx="457872" cy="33307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8028720" y="1218434"/>
            <a:ext cx="5314937" cy="3895187"/>
            <a:chOff x="0" y="-57150"/>
            <a:chExt cx="1743117" cy="1352481"/>
          </a:xfrm>
        </p:grpSpPr>
        <p:sp>
          <p:nvSpPr>
            <p:cNvPr id="48" name="Freeform 48"/>
            <p:cNvSpPr/>
            <p:nvPr/>
          </p:nvSpPr>
          <p:spPr>
            <a:xfrm>
              <a:off x="0" y="0"/>
              <a:ext cx="1586136" cy="1295331"/>
            </a:xfrm>
            <a:custGeom>
              <a:avLst/>
              <a:gdLst/>
              <a:ahLst/>
              <a:cxnLst/>
              <a:rect l="l" t="t" r="r" b="b"/>
              <a:pathLst>
                <a:path w="1743117" h="1290509">
                  <a:moveTo>
                    <a:pt x="0" y="0"/>
                  </a:moveTo>
                  <a:lnTo>
                    <a:pt x="1743117" y="0"/>
                  </a:lnTo>
                  <a:lnTo>
                    <a:pt x="1743117" y="1290509"/>
                  </a:lnTo>
                  <a:lnTo>
                    <a:pt x="0" y="129050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49" name="TextBox 49"/>
            <p:cNvSpPr txBox="1"/>
            <p:nvPr/>
          </p:nvSpPr>
          <p:spPr>
            <a:xfrm>
              <a:off x="0" y="-57150"/>
              <a:ext cx="1743117" cy="134765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12187660" y="2324726"/>
            <a:ext cx="2187855" cy="1117993"/>
            <a:chOff x="-236875" y="-57150"/>
            <a:chExt cx="709968" cy="385863"/>
          </a:xfrm>
        </p:grpSpPr>
        <p:sp>
          <p:nvSpPr>
            <p:cNvPr id="51" name="Freeform 51"/>
            <p:cNvSpPr/>
            <p:nvPr/>
          </p:nvSpPr>
          <p:spPr>
            <a:xfrm>
              <a:off x="-236875" y="-28575"/>
              <a:ext cx="473093" cy="328713"/>
            </a:xfrm>
            <a:custGeom>
              <a:avLst/>
              <a:gdLst/>
              <a:ahLst/>
              <a:cxnLst/>
              <a:rect l="l" t="t" r="r" b="b"/>
              <a:pathLst>
                <a:path w="473093" h="328713">
                  <a:moveTo>
                    <a:pt x="0" y="0"/>
                  </a:moveTo>
                  <a:lnTo>
                    <a:pt x="473093" y="0"/>
                  </a:lnTo>
                  <a:lnTo>
                    <a:pt x="473093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52" name="TextBox 52"/>
            <p:cNvSpPr txBox="1"/>
            <p:nvPr/>
          </p:nvSpPr>
          <p:spPr>
            <a:xfrm>
              <a:off x="0" y="-57150"/>
              <a:ext cx="473093" cy="38586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8018655" y="5204654"/>
            <a:ext cx="4829012" cy="2975316"/>
            <a:chOff x="0" y="0"/>
            <a:chExt cx="1743117" cy="879246"/>
          </a:xfrm>
        </p:grpSpPr>
        <p:sp>
          <p:nvSpPr>
            <p:cNvPr id="54" name="Freeform 54"/>
            <p:cNvSpPr/>
            <p:nvPr/>
          </p:nvSpPr>
          <p:spPr>
            <a:xfrm>
              <a:off x="0" y="0"/>
              <a:ext cx="1743117" cy="879246"/>
            </a:xfrm>
            <a:custGeom>
              <a:avLst/>
              <a:gdLst/>
              <a:ahLst/>
              <a:cxnLst/>
              <a:rect l="l" t="t" r="r" b="b"/>
              <a:pathLst>
                <a:path w="1743117" h="879246">
                  <a:moveTo>
                    <a:pt x="0" y="0"/>
                  </a:moveTo>
                  <a:lnTo>
                    <a:pt x="1743117" y="0"/>
                  </a:lnTo>
                  <a:lnTo>
                    <a:pt x="1743117" y="879246"/>
                  </a:lnTo>
                  <a:lnTo>
                    <a:pt x="0" y="879246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55" name="TextBox 55"/>
            <p:cNvSpPr txBox="1"/>
            <p:nvPr/>
          </p:nvSpPr>
          <p:spPr>
            <a:xfrm>
              <a:off x="0" y="-57150"/>
              <a:ext cx="1743117" cy="936396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12580265" y="6339909"/>
            <a:ext cx="919581" cy="901689"/>
            <a:chOff x="0" y="0"/>
            <a:chExt cx="476108" cy="325578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476108" cy="325578"/>
            </a:xfrm>
            <a:custGeom>
              <a:avLst/>
              <a:gdLst/>
              <a:ahLst/>
              <a:cxnLst/>
              <a:rect l="l" t="t" r="r" b="b"/>
              <a:pathLst>
                <a:path w="476108" h="325578">
                  <a:moveTo>
                    <a:pt x="0" y="0"/>
                  </a:moveTo>
                  <a:lnTo>
                    <a:pt x="476108" y="0"/>
                  </a:lnTo>
                  <a:lnTo>
                    <a:pt x="476108" y="325578"/>
                  </a:lnTo>
                  <a:lnTo>
                    <a:pt x="0" y="32557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0" y="-57150"/>
              <a:ext cx="476108" cy="38272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13780190" y="1365351"/>
            <a:ext cx="4358138" cy="3732267"/>
            <a:chOff x="0" y="0"/>
            <a:chExt cx="899356" cy="1287595"/>
          </a:xfrm>
        </p:grpSpPr>
        <p:sp>
          <p:nvSpPr>
            <p:cNvPr id="60" name="Freeform 60"/>
            <p:cNvSpPr/>
            <p:nvPr/>
          </p:nvSpPr>
          <p:spPr>
            <a:xfrm>
              <a:off x="0" y="0"/>
              <a:ext cx="899356" cy="1287595"/>
            </a:xfrm>
            <a:custGeom>
              <a:avLst/>
              <a:gdLst/>
              <a:ahLst/>
              <a:cxnLst/>
              <a:rect l="l" t="t" r="r" b="b"/>
              <a:pathLst>
                <a:path w="899356" h="1287595">
                  <a:moveTo>
                    <a:pt x="0" y="0"/>
                  </a:moveTo>
                  <a:lnTo>
                    <a:pt x="899356" y="0"/>
                  </a:lnTo>
                  <a:lnTo>
                    <a:pt x="899356" y="1287595"/>
                  </a:lnTo>
                  <a:lnTo>
                    <a:pt x="0" y="128759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61" name="TextBox 61"/>
            <p:cNvSpPr txBox="1"/>
            <p:nvPr/>
          </p:nvSpPr>
          <p:spPr>
            <a:xfrm>
              <a:off x="0" y="-57150"/>
              <a:ext cx="899356" cy="134474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62" name="Group 62"/>
          <p:cNvGrpSpPr/>
          <p:nvPr/>
        </p:nvGrpSpPr>
        <p:grpSpPr>
          <a:xfrm>
            <a:off x="12954455" y="1365350"/>
            <a:ext cx="2709472" cy="900461"/>
            <a:chOff x="0" y="0"/>
            <a:chExt cx="378502" cy="300621"/>
          </a:xfrm>
        </p:grpSpPr>
        <p:sp>
          <p:nvSpPr>
            <p:cNvPr id="63" name="Freeform 63"/>
            <p:cNvSpPr/>
            <p:nvPr/>
          </p:nvSpPr>
          <p:spPr>
            <a:xfrm>
              <a:off x="0" y="0"/>
              <a:ext cx="378502" cy="300621"/>
            </a:xfrm>
            <a:custGeom>
              <a:avLst/>
              <a:gdLst/>
              <a:ahLst/>
              <a:cxnLst/>
              <a:rect l="l" t="t" r="r" b="b"/>
              <a:pathLst>
                <a:path w="378502" h="300621">
                  <a:moveTo>
                    <a:pt x="0" y="0"/>
                  </a:moveTo>
                  <a:lnTo>
                    <a:pt x="378502" y="0"/>
                  </a:lnTo>
                  <a:lnTo>
                    <a:pt x="378502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64" name="TextBox 64"/>
            <p:cNvSpPr txBox="1"/>
            <p:nvPr/>
          </p:nvSpPr>
          <p:spPr>
            <a:xfrm>
              <a:off x="0" y="-57150"/>
              <a:ext cx="378502" cy="357771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65" name="Group 65"/>
          <p:cNvGrpSpPr/>
          <p:nvPr/>
        </p:nvGrpSpPr>
        <p:grpSpPr>
          <a:xfrm>
            <a:off x="12954456" y="3458663"/>
            <a:ext cx="2701520" cy="1643553"/>
            <a:chOff x="0" y="0"/>
            <a:chExt cx="373341" cy="606555"/>
          </a:xfrm>
        </p:grpSpPr>
        <p:sp>
          <p:nvSpPr>
            <p:cNvPr id="66" name="Freeform 66"/>
            <p:cNvSpPr/>
            <p:nvPr/>
          </p:nvSpPr>
          <p:spPr>
            <a:xfrm>
              <a:off x="0" y="0"/>
              <a:ext cx="373341" cy="606555"/>
            </a:xfrm>
            <a:custGeom>
              <a:avLst/>
              <a:gdLst/>
              <a:ahLst/>
              <a:cxnLst/>
              <a:rect l="l" t="t" r="r" b="b"/>
              <a:pathLst>
                <a:path w="373341" h="606555">
                  <a:moveTo>
                    <a:pt x="0" y="0"/>
                  </a:moveTo>
                  <a:lnTo>
                    <a:pt x="373341" y="0"/>
                  </a:lnTo>
                  <a:lnTo>
                    <a:pt x="373341" y="606555"/>
                  </a:lnTo>
                  <a:lnTo>
                    <a:pt x="0" y="60655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67" name="TextBox 67"/>
            <p:cNvSpPr txBox="1"/>
            <p:nvPr/>
          </p:nvSpPr>
          <p:spPr>
            <a:xfrm>
              <a:off x="0" y="-57150"/>
              <a:ext cx="373341" cy="663705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68" name="Group 68"/>
          <p:cNvGrpSpPr/>
          <p:nvPr/>
        </p:nvGrpSpPr>
        <p:grpSpPr>
          <a:xfrm>
            <a:off x="13663466" y="5197019"/>
            <a:ext cx="4474861" cy="2940927"/>
            <a:chOff x="0" y="0"/>
            <a:chExt cx="899356" cy="883399"/>
          </a:xfrm>
        </p:grpSpPr>
        <p:sp>
          <p:nvSpPr>
            <p:cNvPr id="69" name="Freeform 69"/>
            <p:cNvSpPr/>
            <p:nvPr/>
          </p:nvSpPr>
          <p:spPr>
            <a:xfrm>
              <a:off x="0" y="0"/>
              <a:ext cx="899356" cy="883399"/>
            </a:xfrm>
            <a:custGeom>
              <a:avLst/>
              <a:gdLst/>
              <a:ahLst/>
              <a:cxnLst/>
              <a:rect l="l" t="t" r="r" b="b"/>
              <a:pathLst>
                <a:path w="899356" h="883399">
                  <a:moveTo>
                    <a:pt x="0" y="0"/>
                  </a:moveTo>
                  <a:lnTo>
                    <a:pt x="899356" y="0"/>
                  </a:lnTo>
                  <a:lnTo>
                    <a:pt x="899356" y="883399"/>
                  </a:lnTo>
                  <a:lnTo>
                    <a:pt x="0" y="88339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0" name="TextBox 70"/>
            <p:cNvSpPr txBox="1"/>
            <p:nvPr/>
          </p:nvSpPr>
          <p:spPr>
            <a:xfrm>
              <a:off x="0" y="-57150"/>
              <a:ext cx="899356" cy="940549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71" name="Group 71"/>
          <p:cNvGrpSpPr/>
          <p:nvPr/>
        </p:nvGrpSpPr>
        <p:grpSpPr>
          <a:xfrm>
            <a:off x="12959397" y="7333509"/>
            <a:ext cx="1571684" cy="762436"/>
            <a:chOff x="0" y="0"/>
            <a:chExt cx="373341" cy="238668"/>
          </a:xfrm>
        </p:grpSpPr>
        <p:sp>
          <p:nvSpPr>
            <p:cNvPr id="72" name="Freeform 72"/>
            <p:cNvSpPr/>
            <p:nvPr/>
          </p:nvSpPr>
          <p:spPr>
            <a:xfrm>
              <a:off x="0" y="0"/>
              <a:ext cx="373341" cy="238668"/>
            </a:xfrm>
            <a:custGeom>
              <a:avLst/>
              <a:gdLst/>
              <a:ahLst/>
              <a:cxnLst/>
              <a:rect l="l" t="t" r="r" b="b"/>
              <a:pathLst>
                <a:path w="373341" h="238668">
                  <a:moveTo>
                    <a:pt x="0" y="0"/>
                  </a:moveTo>
                  <a:lnTo>
                    <a:pt x="373341" y="0"/>
                  </a:lnTo>
                  <a:lnTo>
                    <a:pt x="373341" y="238668"/>
                  </a:lnTo>
                  <a:lnTo>
                    <a:pt x="0" y="238668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3" name="TextBox 73"/>
            <p:cNvSpPr txBox="1"/>
            <p:nvPr/>
          </p:nvSpPr>
          <p:spPr>
            <a:xfrm>
              <a:off x="0" y="-57150"/>
              <a:ext cx="373341" cy="295818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74" name="Group 74"/>
          <p:cNvGrpSpPr/>
          <p:nvPr/>
        </p:nvGrpSpPr>
        <p:grpSpPr>
          <a:xfrm>
            <a:off x="12929866" y="5197019"/>
            <a:ext cx="1398103" cy="1069012"/>
            <a:chOff x="0" y="0"/>
            <a:chExt cx="290567" cy="277990"/>
          </a:xfrm>
        </p:grpSpPr>
        <p:sp>
          <p:nvSpPr>
            <p:cNvPr id="75" name="Freeform 75"/>
            <p:cNvSpPr/>
            <p:nvPr/>
          </p:nvSpPr>
          <p:spPr>
            <a:xfrm>
              <a:off x="0" y="0"/>
              <a:ext cx="290567" cy="277990"/>
            </a:xfrm>
            <a:custGeom>
              <a:avLst/>
              <a:gdLst/>
              <a:ahLst/>
              <a:cxnLst/>
              <a:rect l="l" t="t" r="r" b="b"/>
              <a:pathLst>
                <a:path w="290567" h="277990">
                  <a:moveTo>
                    <a:pt x="0" y="0"/>
                  </a:moveTo>
                  <a:lnTo>
                    <a:pt x="290567" y="0"/>
                  </a:lnTo>
                  <a:lnTo>
                    <a:pt x="290567" y="277990"/>
                  </a:lnTo>
                  <a:lnTo>
                    <a:pt x="0" y="27799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76" name="TextBox 76"/>
            <p:cNvSpPr txBox="1"/>
            <p:nvPr/>
          </p:nvSpPr>
          <p:spPr>
            <a:xfrm>
              <a:off x="0" y="-57150"/>
              <a:ext cx="290567" cy="335140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sp>
        <p:nvSpPr>
          <p:cNvPr id="97" name="TextBox 97"/>
          <p:cNvSpPr txBox="1"/>
          <p:nvPr/>
        </p:nvSpPr>
        <p:spPr>
          <a:xfrm>
            <a:off x="1105229" y="1534264"/>
            <a:ext cx="2094289" cy="73154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1"/>
              </a:lnSpc>
            </a:pPr>
            <a:r>
              <a:rPr lang="es-CO" sz="1599" dirty="0">
                <a:solidFill>
                  <a:srgbClr val="003387"/>
                </a:solidFill>
                <a:latin typeface="League Spartan"/>
              </a:rPr>
              <a:t>Proceso</a:t>
            </a:r>
            <a:r>
              <a:rPr lang="en-US" sz="1599" dirty="0">
                <a:solidFill>
                  <a:srgbClr val="003387"/>
                </a:solidFill>
                <a:latin typeface="League Spartan"/>
              </a:rPr>
              <a:t> o </a:t>
            </a:r>
            <a:r>
              <a:rPr lang="es-CO" sz="1599" dirty="0">
                <a:solidFill>
                  <a:srgbClr val="003387"/>
                </a:solidFill>
                <a:latin typeface="League Spartan"/>
              </a:rPr>
              <a:t>grupo de valor </a:t>
            </a:r>
            <a:r>
              <a:rPr lang="en-US" sz="1599" dirty="0">
                <a:solidFill>
                  <a:srgbClr val="003387"/>
                </a:solidFill>
                <a:latin typeface="League Spartan"/>
              </a:rPr>
              <a:t>que </a:t>
            </a:r>
            <a:r>
              <a:rPr lang="es-CO" sz="1599" dirty="0">
                <a:solidFill>
                  <a:srgbClr val="003387"/>
                </a:solidFill>
                <a:latin typeface="League Spartan"/>
              </a:rPr>
              <a:t>aporta</a:t>
            </a:r>
            <a:r>
              <a:rPr lang="en-US" sz="1599" dirty="0">
                <a:solidFill>
                  <a:srgbClr val="003387"/>
                </a:solidFill>
                <a:latin typeface="League Spartan"/>
              </a:rPr>
              <a:t> </a:t>
            </a:r>
            <a:r>
              <a:rPr lang="es-CO" sz="1599" dirty="0">
                <a:solidFill>
                  <a:srgbClr val="003387"/>
                </a:solidFill>
                <a:latin typeface="League Spartan"/>
              </a:rPr>
              <a:t>el</a:t>
            </a:r>
          </a:p>
          <a:p>
            <a:pPr algn="ctr">
              <a:lnSpc>
                <a:spcPts val="1871"/>
              </a:lnSpc>
            </a:pPr>
            <a:r>
              <a:rPr lang="es-CO" sz="1599" dirty="0">
                <a:solidFill>
                  <a:srgbClr val="003387"/>
                </a:solidFill>
                <a:latin typeface="League Spartan"/>
              </a:rPr>
              <a:t>insumo</a:t>
            </a:r>
          </a:p>
        </p:txBody>
      </p:sp>
      <p:sp>
        <p:nvSpPr>
          <p:cNvPr id="98" name="TextBox 98"/>
          <p:cNvSpPr txBox="1"/>
          <p:nvPr/>
        </p:nvSpPr>
        <p:spPr>
          <a:xfrm>
            <a:off x="4526087" y="1463806"/>
            <a:ext cx="902229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Planear:</a:t>
            </a:r>
          </a:p>
        </p:txBody>
      </p:sp>
      <p:sp>
        <p:nvSpPr>
          <p:cNvPr id="99" name="TextBox 99"/>
          <p:cNvSpPr txBox="1"/>
          <p:nvPr/>
        </p:nvSpPr>
        <p:spPr>
          <a:xfrm>
            <a:off x="5358060" y="5227665"/>
            <a:ext cx="856064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Actuar:</a:t>
            </a:r>
          </a:p>
        </p:txBody>
      </p:sp>
      <p:sp>
        <p:nvSpPr>
          <p:cNvPr id="100" name="TextBox 100"/>
          <p:cNvSpPr txBox="1"/>
          <p:nvPr/>
        </p:nvSpPr>
        <p:spPr>
          <a:xfrm>
            <a:off x="8878753" y="5475906"/>
            <a:ext cx="108806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Verificar:</a:t>
            </a:r>
          </a:p>
        </p:txBody>
      </p:sp>
      <p:sp>
        <p:nvSpPr>
          <p:cNvPr id="101" name="TextBox 101"/>
          <p:cNvSpPr txBox="1"/>
          <p:nvPr/>
        </p:nvSpPr>
        <p:spPr>
          <a:xfrm>
            <a:off x="9120809" y="1609007"/>
            <a:ext cx="720465" cy="25172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Hacer:</a:t>
            </a:r>
          </a:p>
        </p:txBody>
      </p:sp>
      <p:sp>
        <p:nvSpPr>
          <p:cNvPr id="102" name="TextBox 102"/>
          <p:cNvSpPr txBox="1"/>
          <p:nvPr/>
        </p:nvSpPr>
        <p:spPr>
          <a:xfrm>
            <a:off x="14559689" y="1470202"/>
            <a:ext cx="2280511" cy="24429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Salida o Resultado</a:t>
            </a:r>
          </a:p>
        </p:txBody>
      </p:sp>
      <p:sp>
        <p:nvSpPr>
          <p:cNvPr id="103" name="TextBox 103"/>
          <p:cNvSpPr txBox="1"/>
          <p:nvPr/>
        </p:nvSpPr>
        <p:spPr>
          <a:xfrm>
            <a:off x="1246955" y="5657076"/>
            <a:ext cx="200744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Insumo</a:t>
            </a:r>
            <a:r>
              <a:rPr lang="en-US" sz="1600" dirty="0">
                <a:solidFill>
                  <a:srgbClr val="003387"/>
                </a:solidFill>
                <a:latin typeface="League Spartan"/>
              </a:rPr>
              <a:t> o Entrada</a:t>
            </a:r>
          </a:p>
        </p:txBody>
      </p:sp>
      <p:sp>
        <p:nvSpPr>
          <p:cNvPr id="104" name="TextBox 104"/>
          <p:cNvSpPr txBox="1"/>
          <p:nvPr/>
        </p:nvSpPr>
        <p:spPr>
          <a:xfrm>
            <a:off x="13948528" y="5460907"/>
            <a:ext cx="3964682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Producto o grupo de valor que recibe el resultado</a:t>
            </a:r>
          </a:p>
        </p:txBody>
      </p:sp>
      <p:sp>
        <p:nvSpPr>
          <p:cNvPr id="105" name="TextBox 105"/>
          <p:cNvSpPr txBox="1"/>
          <p:nvPr/>
        </p:nvSpPr>
        <p:spPr>
          <a:xfrm>
            <a:off x="1319095" y="8610143"/>
            <a:ext cx="1195505" cy="48731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Requisito</a:t>
            </a:r>
          </a:p>
          <a:p>
            <a:pPr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Asociado:</a:t>
            </a:r>
          </a:p>
        </p:txBody>
      </p:sp>
      <p:sp>
        <p:nvSpPr>
          <p:cNvPr id="106" name="TextBox 106"/>
          <p:cNvSpPr txBox="1"/>
          <p:nvPr/>
        </p:nvSpPr>
        <p:spPr>
          <a:xfrm>
            <a:off x="14111990" y="8267700"/>
            <a:ext cx="1737610" cy="121828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72"/>
              </a:lnSpc>
            </a:pPr>
            <a:r>
              <a:rPr lang="es-MX" sz="1400" dirty="0">
                <a:solidFill>
                  <a:srgbClr val="003387"/>
                </a:solidFill>
                <a:latin typeface="League Spartan"/>
              </a:rPr>
              <a:t>Documentos, </a:t>
            </a:r>
          </a:p>
          <a:p>
            <a:pPr>
              <a:lnSpc>
                <a:spcPts val="1872"/>
              </a:lnSpc>
            </a:pPr>
            <a:r>
              <a:rPr lang="es-MX" sz="1400" dirty="0">
                <a:solidFill>
                  <a:srgbClr val="003387"/>
                </a:solidFill>
                <a:latin typeface="League Spartan"/>
              </a:rPr>
              <a:t>Riesgos,</a:t>
            </a:r>
          </a:p>
          <a:p>
            <a:pPr>
              <a:lnSpc>
                <a:spcPts val="1872"/>
              </a:lnSpc>
            </a:pPr>
            <a:r>
              <a:rPr lang="es-MX" sz="1400" dirty="0">
                <a:solidFill>
                  <a:srgbClr val="003387"/>
                </a:solidFill>
                <a:latin typeface="League Spartan"/>
              </a:rPr>
              <a:t>Indicadores y Normatividad legal</a:t>
            </a:r>
            <a:r>
              <a:rPr lang="es-CO" sz="1400" dirty="0">
                <a:solidFill>
                  <a:srgbClr val="003387"/>
                </a:solidFill>
                <a:latin typeface="League Spartan"/>
              </a:rPr>
              <a:t>:</a:t>
            </a:r>
          </a:p>
        </p:txBody>
      </p:sp>
      <p:sp>
        <p:nvSpPr>
          <p:cNvPr id="107" name="TextBox 107"/>
          <p:cNvSpPr txBox="1"/>
          <p:nvPr/>
        </p:nvSpPr>
        <p:spPr>
          <a:xfrm>
            <a:off x="432232" y="9740067"/>
            <a:ext cx="911911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Elaboró</a:t>
            </a:r>
            <a:r>
              <a:rPr lang="en-US" sz="1600" dirty="0">
                <a:solidFill>
                  <a:srgbClr val="003387"/>
                </a:solidFill>
                <a:latin typeface="League Spartan"/>
              </a:rPr>
              <a:t>:</a:t>
            </a:r>
          </a:p>
        </p:txBody>
      </p:sp>
      <p:sp>
        <p:nvSpPr>
          <p:cNvPr id="108" name="TextBox 108"/>
          <p:cNvSpPr txBox="1"/>
          <p:nvPr/>
        </p:nvSpPr>
        <p:spPr>
          <a:xfrm>
            <a:off x="6475970" y="9740067"/>
            <a:ext cx="839230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Revisó:</a:t>
            </a:r>
          </a:p>
        </p:txBody>
      </p:sp>
      <p:sp>
        <p:nvSpPr>
          <p:cNvPr id="109" name="TextBox 109"/>
          <p:cNvSpPr txBox="1"/>
          <p:nvPr/>
        </p:nvSpPr>
        <p:spPr>
          <a:xfrm>
            <a:off x="12090007" y="9740067"/>
            <a:ext cx="940193" cy="24429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872"/>
              </a:lnSpc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Aprobó:</a:t>
            </a:r>
          </a:p>
        </p:txBody>
      </p:sp>
      <p:pic>
        <p:nvPicPr>
          <p:cNvPr id="118" name="Gráfico 117">
            <a:extLst>
              <a:ext uri="{FF2B5EF4-FFF2-40B4-BE49-F238E27FC236}">
                <a16:creationId xmlns:a16="http://schemas.microsoft.com/office/drawing/2014/main" id="{5D778744-8F60-45CE-9D46-A83E6DACB4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0950" y="1489715"/>
            <a:ext cx="715819" cy="715819"/>
          </a:xfrm>
          <a:prstGeom prst="rect">
            <a:avLst/>
          </a:prstGeom>
        </p:spPr>
      </p:pic>
      <p:pic>
        <p:nvPicPr>
          <p:cNvPr id="120" name="Gráfico 119">
            <a:extLst>
              <a:ext uri="{FF2B5EF4-FFF2-40B4-BE49-F238E27FC236}">
                <a16:creationId xmlns:a16="http://schemas.microsoft.com/office/drawing/2014/main" id="{B5C9A838-D49D-4537-9F45-542DA7F849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608" y="5349541"/>
            <a:ext cx="818692" cy="818692"/>
          </a:xfrm>
          <a:prstGeom prst="rect">
            <a:avLst/>
          </a:prstGeom>
        </p:spPr>
      </p:pic>
      <p:pic>
        <p:nvPicPr>
          <p:cNvPr id="122" name="Gráfico 121">
            <a:extLst>
              <a:ext uri="{FF2B5EF4-FFF2-40B4-BE49-F238E27FC236}">
                <a16:creationId xmlns:a16="http://schemas.microsoft.com/office/drawing/2014/main" id="{3A3A5791-733D-4B51-BE36-AE5297012AC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2988126" y="1439939"/>
            <a:ext cx="842664" cy="842664"/>
          </a:xfrm>
          <a:prstGeom prst="rect">
            <a:avLst/>
          </a:prstGeom>
        </p:spPr>
      </p:pic>
      <p:pic>
        <p:nvPicPr>
          <p:cNvPr id="124" name="Gráfico 123">
            <a:extLst>
              <a:ext uri="{FF2B5EF4-FFF2-40B4-BE49-F238E27FC236}">
                <a16:creationId xmlns:a16="http://schemas.microsoft.com/office/drawing/2014/main" id="{D3E01211-6624-4841-B08A-49A35419AAA4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022965" y="5394887"/>
            <a:ext cx="761941" cy="761941"/>
          </a:xfrm>
          <a:prstGeom prst="rect">
            <a:avLst/>
          </a:prstGeom>
        </p:spPr>
      </p:pic>
      <p:pic>
        <p:nvPicPr>
          <p:cNvPr id="126" name="Gráfico 125">
            <a:extLst>
              <a:ext uri="{FF2B5EF4-FFF2-40B4-BE49-F238E27FC236}">
                <a16:creationId xmlns:a16="http://schemas.microsoft.com/office/drawing/2014/main" id="{286D7625-23F7-4756-9DDC-64F8C239C79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61968" y="8367864"/>
            <a:ext cx="893374" cy="893374"/>
          </a:xfrm>
          <a:prstGeom prst="rect">
            <a:avLst/>
          </a:prstGeom>
        </p:spPr>
      </p:pic>
      <p:pic>
        <p:nvPicPr>
          <p:cNvPr id="128" name="Gráfico 127">
            <a:extLst>
              <a:ext uri="{FF2B5EF4-FFF2-40B4-BE49-F238E27FC236}">
                <a16:creationId xmlns:a16="http://schemas.microsoft.com/office/drawing/2014/main" id="{CEC92555-9FF4-4C58-BA12-8C7AD5DF87FC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3110399" y="8417264"/>
            <a:ext cx="910401" cy="910401"/>
          </a:xfrm>
          <a:prstGeom prst="rect">
            <a:avLst/>
          </a:prstGeom>
        </p:spPr>
      </p:pic>
      <p:grpSp>
        <p:nvGrpSpPr>
          <p:cNvPr id="133" name="Grupo 132">
            <a:extLst>
              <a:ext uri="{FF2B5EF4-FFF2-40B4-BE49-F238E27FC236}">
                <a16:creationId xmlns:a16="http://schemas.microsoft.com/office/drawing/2014/main" id="{0640C20F-3F5F-47DA-A990-B15765A340E2}"/>
              </a:ext>
            </a:extLst>
          </p:cNvPr>
          <p:cNvGrpSpPr/>
          <p:nvPr/>
        </p:nvGrpSpPr>
        <p:grpSpPr>
          <a:xfrm>
            <a:off x="3245953" y="1437898"/>
            <a:ext cx="1222995" cy="868972"/>
            <a:chOff x="5432363" y="1517116"/>
            <a:chExt cx="1222995" cy="868972"/>
          </a:xfrm>
        </p:grpSpPr>
        <p:sp>
          <p:nvSpPr>
            <p:cNvPr id="131" name="Elipse 130">
              <a:extLst>
                <a:ext uri="{FF2B5EF4-FFF2-40B4-BE49-F238E27FC236}">
                  <a16:creationId xmlns:a16="http://schemas.microsoft.com/office/drawing/2014/main" id="{E5A078F6-8AF3-4152-B56B-3F645EF7E8DE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32" name="TextBox 98">
              <a:extLst>
                <a:ext uri="{FF2B5EF4-FFF2-40B4-BE49-F238E27FC236}">
                  <a16:creationId xmlns:a16="http://schemas.microsoft.com/office/drawing/2014/main" id="{4B736870-4491-4EAD-985A-426DD1882382}"/>
                </a:ext>
              </a:extLst>
            </p:cNvPr>
            <p:cNvSpPr txBox="1"/>
            <p:nvPr/>
          </p:nvSpPr>
          <p:spPr>
            <a:xfrm>
              <a:off x="5432363" y="2018680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P</a:t>
              </a:r>
            </a:p>
          </p:txBody>
        </p:sp>
      </p:grpSp>
      <p:grpSp>
        <p:nvGrpSpPr>
          <p:cNvPr id="140" name="Grupo 139">
            <a:extLst>
              <a:ext uri="{FF2B5EF4-FFF2-40B4-BE49-F238E27FC236}">
                <a16:creationId xmlns:a16="http://schemas.microsoft.com/office/drawing/2014/main" id="{D09A06EF-4083-483F-92D3-51B5356C7E71}"/>
              </a:ext>
            </a:extLst>
          </p:cNvPr>
          <p:cNvGrpSpPr/>
          <p:nvPr/>
        </p:nvGrpSpPr>
        <p:grpSpPr>
          <a:xfrm>
            <a:off x="8100391" y="1462651"/>
            <a:ext cx="1222995" cy="868972"/>
            <a:chOff x="5432363" y="1517116"/>
            <a:chExt cx="1222995" cy="868972"/>
          </a:xfrm>
        </p:grpSpPr>
        <p:sp>
          <p:nvSpPr>
            <p:cNvPr id="141" name="Elipse 140">
              <a:extLst>
                <a:ext uri="{FF2B5EF4-FFF2-40B4-BE49-F238E27FC236}">
                  <a16:creationId xmlns:a16="http://schemas.microsoft.com/office/drawing/2014/main" id="{84EBBAD8-1A43-4C45-B895-C15FC5E4492B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42" name="TextBox 98">
              <a:extLst>
                <a:ext uri="{FF2B5EF4-FFF2-40B4-BE49-F238E27FC236}">
                  <a16:creationId xmlns:a16="http://schemas.microsoft.com/office/drawing/2014/main" id="{A30B5B8C-5BD6-4721-BA8C-E0C9238190C9}"/>
                </a:ext>
              </a:extLst>
            </p:cNvPr>
            <p:cNvSpPr txBox="1"/>
            <p:nvPr/>
          </p:nvSpPr>
          <p:spPr>
            <a:xfrm>
              <a:off x="5432363" y="2018680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H</a:t>
              </a:r>
            </a:p>
          </p:txBody>
        </p:sp>
      </p:grpSp>
      <p:grpSp>
        <p:nvGrpSpPr>
          <p:cNvPr id="143" name="Grupo 142">
            <a:extLst>
              <a:ext uri="{FF2B5EF4-FFF2-40B4-BE49-F238E27FC236}">
                <a16:creationId xmlns:a16="http://schemas.microsoft.com/office/drawing/2014/main" id="{FF4EA26C-57D9-4F12-898D-0B40647A2C0D}"/>
              </a:ext>
            </a:extLst>
          </p:cNvPr>
          <p:cNvGrpSpPr/>
          <p:nvPr/>
        </p:nvGrpSpPr>
        <p:grpSpPr>
          <a:xfrm>
            <a:off x="7924800" y="5263496"/>
            <a:ext cx="1119739" cy="718204"/>
            <a:chOff x="5432363" y="1517116"/>
            <a:chExt cx="1222995" cy="868972"/>
          </a:xfrm>
        </p:grpSpPr>
        <p:sp>
          <p:nvSpPr>
            <p:cNvPr id="144" name="Elipse 143">
              <a:extLst>
                <a:ext uri="{FF2B5EF4-FFF2-40B4-BE49-F238E27FC236}">
                  <a16:creationId xmlns:a16="http://schemas.microsoft.com/office/drawing/2014/main" id="{D128A498-1928-469F-893A-2CA58A433C0C}"/>
                </a:ext>
              </a:extLst>
            </p:cNvPr>
            <p:cNvSpPr/>
            <p:nvPr/>
          </p:nvSpPr>
          <p:spPr>
            <a:xfrm>
              <a:off x="5629480" y="15171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45" name="TextBox 98">
              <a:extLst>
                <a:ext uri="{FF2B5EF4-FFF2-40B4-BE49-F238E27FC236}">
                  <a16:creationId xmlns:a16="http://schemas.microsoft.com/office/drawing/2014/main" id="{15A62D0A-1452-44B6-A0CB-880FB2BF475B}"/>
                </a:ext>
              </a:extLst>
            </p:cNvPr>
            <p:cNvSpPr txBox="1"/>
            <p:nvPr/>
          </p:nvSpPr>
          <p:spPr>
            <a:xfrm>
              <a:off x="5432363" y="2018680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V</a:t>
              </a:r>
            </a:p>
          </p:txBody>
        </p:sp>
      </p:grpSp>
      <p:grpSp>
        <p:nvGrpSpPr>
          <p:cNvPr id="146" name="Grupo 145">
            <a:extLst>
              <a:ext uri="{FF2B5EF4-FFF2-40B4-BE49-F238E27FC236}">
                <a16:creationId xmlns:a16="http://schemas.microsoft.com/office/drawing/2014/main" id="{9F1B4100-E36A-4DB2-B4DE-04A475E60332}"/>
              </a:ext>
            </a:extLst>
          </p:cNvPr>
          <p:cNvGrpSpPr/>
          <p:nvPr/>
        </p:nvGrpSpPr>
        <p:grpSpPr>
          <a:xfrm>
            <a:off x="3230064" y="5409989"/>
            <a:ext cx="1222995" cy="799398"/>
            <a:chOff x="4736873" y="1459216"/>
            <a:chExt cx="1222995" cy="799398"/>
          </a:xfrm>
        </p:grpSpPr>
        <p:sp>
          <p:nvSpPr>
            <p:cNvPr id="147" name="Elipse 146">
              <a:extLst>
                <a:ext uri="{FF2B5EF4-FFF2-40B4-BE49-F238E27FC236}">
                  <a16:creationId xmlns:a16="http://schemas.microsoft.com/office/drawing/2014/main" id="{486A0169-520F-4131-8BC9-E7BB9C776F86}"/>
                </a:ext>
              </a:extLst>
            </p:cNvPr>
            <p:cNvSpPr/>
            <p:nvPr/>
          </p:nvSpPr>
          <p:spPr>
            <a:xfrm>
              <a:off x="4943929" y="1459216"/>
              <a:ext cx="796167" cy="796167"/>
            </a:xfrm>
            <a:prstGeom prst="ellipse">
              <a:avLst/>
            </a:prstGeom>
            <a:solidFill>
              <a:srgbClr val="0033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dirty="0"/>
            </a:p>
          </p:txBody>
        </p:sp>
        <p:sp>
          <p:nvSpPr>
            <p:cNvPr id="148" name="TextBox 98">
              <a:extLst>
                <a:ext uri="{FF2B5EF4-FFF2-40B4-BE49-F238E27FC236}">
                  <a16:creationId xmlns:a16="http://schemas.microsoft.com/office/drawing/2014/main" id="{96F8AEFF-9659-4AEF-8249-1CA1F13A955B}"/>
                </a:ext>
              </a:extLst>
            </p:cNvPr>
            <p:cNvSpPr txBox="1"/>
            <p:nvPr/>
          </p:nvSpPr>
          <p:spPr>
            <a:xfrm>
              <a:off x="4736873" y="1891206"/>
              <a:ext cx="1222995" cy="367408"/>
            </a:xfrm>
            <a:prstGeom prst="rect">
              <a:avLst/>
            </a:prstGeom>
          </p:spPr>
          <p:txBody>
            <a:bodyPr wrap="square" lIns="0" tIns="0" rIns="0" bIns="0" rtlCol="0" anchor="ctr">
              <a:spAutoFit/>
            </a:bodyPr>
            <a:lstStyle/>
            <a:p>
              <a:pPr algn="ctr">
                <a:lnSpc>
                  <a:spcPts val="1872"/>
                </a:lnSpc>
              </a:pPr>
              <a:r>
                <a:rPr lang="en-US" sz="4800" dirty="0">
                  <a:solidFill>
                    <a:schemeClr val="bg1"/>
                  </a:solidFill>
                  <a:latin typeface="League Spartan"/>
                </a:rPr>
                <a:t>A</a:t>
              </a:r>
            </a:p>
          </p:txBody>
        </p:sp>
      </p:grpSp>
      <p:sp>
        <p:nvSpPr>
          <p:cNvPr id="149" name="CuadroTexto 148">
            <a:extLst>
              <a:ext uri="{FF2B5EF4-FFF2-40B4-BE49-F238E27FC236}">
                <a16:creationId xmlns:a16="http://schemas.microsoft.com/office/drawing/2014/main" id="{B61C0742-3694-4F00-A129-AB063273A2E8}"/>
              </a:ext>
            </a:extLst>
          </p:cNvPr>
          <p:cNvSpPr txBox="1"/>
          <p:nvPr/>
        </p:nvSpPr>
        <p:spPr>
          <a:xfrm>
            <a:off x="4255430" y="1739255"/>
            <a:ext cx="358801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Planificar y establecer metodologías para  generar el Ingreso, desarrollo y retiro del personal,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Identificar el ciclo de vida del servidor publico </a:t>
            </a: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Planificar y establecer metodologías para definir el modelo organizacional para PNNC y conflicto de interés.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Establecer la agenda de trabajo del Comité de convivencia y SST.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Identificar las necesidades de SST</a:t>
            </a: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0" name="CuadroTexto 149">
            <a:extLst>
              <a:ext uri="{FF2B5EF4-FFF2-40B4-BE49-F238E27FC236}">
                <a16:creationId xmlns:a16="http://schemas.microsoft.com/office/drawing/2014/main" id="{C8F1087B-A787-4534-9152-71EB3EA2BAC3}"/>
              </a:ext>
            </a:extLst>
          </p:cNvPr>
          <p:cNvSpPr txBox="1"/>
          <p:nvPr/>
        </p:nvSpPr>
        <p:spPr>
          <a:xfrm>
            <a:off x="8179956" y="1895991"/>
            <a:ext cx="458365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8400" indent="-268288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Realizar los procesos para generar el Ingreso, desarrollo y retiro del personal,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Administrar el pago de nómina de la entidad,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Realizar la evaluación del desempeño a servidores públicos de carrera administrativa y medición de la competencia laboral para los servidores en provisionalidad.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Realizar la formulación y ejecutar los Planes del decreto 612 del 2018 relacionados con el Talento Humano.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Administrar novedades del personal y mantener actualizada la gestión del Talento Humano de acuerdo con la normatividad legal vigente.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Desempeñar el rol de secretaria Técnica de los comités asignados.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Actualizar el documento de conflicto de interés </a:t>
            </a:r>
          </a:p>
          <a:p>
            <a:pPr marL="342900" indent="-342900" algn="just">
              <a:buFont typeface="+mj-lt"/>
              <a:buAutoNum type="arabicPeriod"/>
            </a:pP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1" name="CuadroTexto 150">
            <a:extLst>
              <a:ext uri="{FF2B5EF4-FFF2-40B4-BE49-F238E27FC236}">
                <a16:creationId xmlns:a16="http://schemas.microsoft.com/office/drawing/2014/main" id="{08CA88B5-1876-422A-9F6D-FD11BD3BCBD6}"/>
              </a:ext>
            </a:extLst>
          </p:cNvPr>
          <p:cNvSpPr txBox="1"/>
          <p:nvPr/>
        </p:nvSpPr>
        <p:spPr>
          <a:xfrm>
            <a:off x="13850527" y="1781767"/>
            <a:ext cx="4165117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Informes de Gestión.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Clima Organizacional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Planes integrados Decreto 612.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Reportes SIGEP (HV declaración bienes y rentas).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Programas de inducción y re inducción, entorno laboral saludable, Clima organizacional, Caracterización del personal, y Panta de personal.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Historias laborales actualizadas.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Resolución de nombramiento, acta de posesión (vacancia temporal o definitiva, encargos, provisionalidad).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Reportes de inscripción o de actualización en carrera administrativa a la CNSC.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Reporte sobre de rotación de personal (Estado actual de situaciones administrativas).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Certificaciones laborales, constancias</a:t>
            </a:r>
          </a:p>
        </p:txBody>
      </p:sp>
      <p:sp>
        <p:nvSpPr>
          <p:cNvPr id="152" name="CuadroTexto 151">
            <a:extLst>
              <a:ext uri="{FF2B5EF4-FFF2-40B4-BE49-F238E27FC236}">
                <a16:creationId xmlns:a16="http://schemas.microsoft.com/office/drawing/2014/main" id="{F76F7993-1020-4BFC-8F28-431A7588DB99}"/>
              </a:ext>
            </a:extLst>
          </p:cNvPr>
          <p:cNvSpPr txBox="1"/>
          <p:nvPr/>
        </p:nvSpPr>
        <p:spPr>
          <a:xfrm>
            <a:off x="322820" y="2292337"/>
            <a:ext cx="3000849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Direccionamiento Estratégico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Todos los procesos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Departamento Administrativo de Función Pública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Departamento Nacional de Planeación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Presidencia de la República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Comisión Nacional del Servicio Civil.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Contraloría General de la Republica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Entidades u organizaciones normativas</a:t>
            </a:r>
          </a:p>
        </p:txBody>
      </p: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8C7A9F4F-6C7A-4306-BFC0-E592641750C0}"/>
              </a:ext>
            </a:extLst>
          </p:cNvPr>
          <p:cNvSpPr txBox="1"/>
          <p:nvPr/>
        </p:nvSpPr>
        <p:spPr>
          <a:xfrm>
            <a:off x="4278667" y="5513392"/>
            <a:ext cx="360149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Generar alertas y recomendaciones a la Alta Dirección  frente a incumplimientos o brechas detectadas en el seguimiento al comité de convivencia, SSST y a la implementación de la estrategia de conflicto de interés.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Establecer acciones de mejoramiento para el cierre de no conformidades y demás hallazgos del proceso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6DD7BEBB-C6A3-4D95-93E7-8298AFC50EB1}"/>
              </a:ext>
            </a:extLst>
          </p:cNvPr>
          <p:cNvSpPr txBox="1"/>
          <p:nvPr/>
        </p:nvSpPr>
        <p:spPr>
          <a:xfrm>
            <a:off x="8083788" y="5935566"/>
            <a:ext cx="481364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0363" indent="719138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Verificar el resultado de los indicadores, riesgos materializados, hallazgos de auditorías, medición del clima laboral, medición estrategia conflicto de interés y seguimientos que se realicen al proceso de TH..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Verificar los resultados del IDI, ITA y demás índices de gestión aplicables al proceso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Hacer seguimiento a la ejecución de la evaluación del desempeño laboral de los servidores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Hacer seguimiento a la ejecución de los Planes del decreto 612 del 2018 relacionados con el Talento Humano.</a:t>
            </a: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60896E4A-356B-494A-BB24-16BC55F6E51C}"/>
              </a:ext>
            </a:extLst>
          </p:cNvPr>
          <p:cNvSpPr txBox="1"/>
          <p:nvPr/>
        </p:nvSpPr>
        <p:spPr>
          <a:xfrm>
            <a:off x="13866079" y="6249207"/>
            <a:ext cx="396569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1, 2- Gobierno Nacional, DAFP, CNSC, entes de control y demás entidades líderes de política</a:t>
            </a:r>
          </a:p>
          <a:p>
            <a:pPr algn="just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4 - Evaluación independiente y todos los demás procesos </a:t>
            </a:r>
          </a:p>
          <a:p>
            <a:pPr algn="just"/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3. 5 -Todos los procesos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035FE749-5896-40CB-BA70-69837DD1F7C6}"/>
              </a:ext>
            </a:extLst>
          </p:cNvPr>
          <p:cNvSpPr txBox="1"/>
          <p:nvPr/>
        </p:nvSpPr>
        <p:spPr>
          <a:xfrm>
            <a:off x="317374" y="6087290"/>
            <a:ext cx="2912689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MX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Marco Normativo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Documentos técnicos y de orientación requeridos conforme a la situación administrativa, </a:t>
            </a: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highlight>
                <a:srgbClr val="FFFF00"/>
              </a:highlight>
              <a:latin typeface="Century Gothic" panose="020B0502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Autodiagnósticos, Planes Decreto 612 y planes de acción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Informes de auditoría interna y externa, Informe EDI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Necesidades de los procesos</a:t>
            </a:r>
          </a:p>
        </p:txBody>
      </p:sp>
      <p:sp>
        <p:nvSpPr>
          <p:cNvPr id="157" name="CuadroTexto 156">
            <a:extLst>
              <a:ext uri="{FF2B5EF4-FFF2-40B4-BE49-F238E27FC236}">
                <a16:creationId xmlns:a16="http://schemas.microsoft.com/office/drawing/2014/main" id="{401F5C90-38BE-4741-B7C7-CE0E9B2A6EA3}"/>
              </a:ext>
            </a:extLst>
          </p:cNvPr>
          <p:cNvSpPr txBox="1"/>
          <p:nvPr/>
        </p:nvSpPr>
        <p:spPr>
          <a:xfrm>
            <a:off x="2316397" y="8230240"/>
            <a:ext cx="64680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NTC ISO 9001:2015 Numerales: 4.1.  4.2.   6.1, 6.3, 7.1, 7.1.6, 7.2, 7.5, 7.5.1, 7.5.2, 7.5.3,  8.7, 9.1.3.  10.1,  10.2,  10.3.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MIPG Política:  </a:t>
            </a:r>
            <a:r>
              <a:rPr lang="es-MX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Gestión Estratégica del Talento Humano, Gestión de Integridad, Fortalecimiento organizacional y simplificación de procesos, Servicio al ciudadano, Participación ciudadana en la gestión pública, Transparencia y Acceso a la Información Pública y lucha contra la corrupción.</a:t>
            </a:r>
            <a:endParaRPr lang="es-CO" sz="1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58" name="CuadroTexto 157">
            <a:extLst>
              <a:ext uri="{FF2B5EF4-FFF2-40B4-BE49-F238E27FC236}">
                <a16:creationId xmlns:a16="http://schemas.microsoft.com/office/drawing/2014/main" id="{1C464795-7B74-4370-82BC-985E6C36E7B4}"/>
              </a:ext>
            </a:extLst>
          </p:cNvPr>
          <p:cNvSpPr txBox="1"/>
          <p:nvPr/>
        </p:nvSpPr>
        <p:spPr>
          <a:xfrm>
            <a:off x="15327882" y="8337871"/>
            <a:ext cx="2810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4625" indent="-174625" algn="just">
              <a:buFont typeface="Arial" panose="020B0604020202020204" pitchFamily="34" charset="0"/>
              <a:buChar char="•"/>
              <a:defRPr/>
            </a:pPr>
            <a:r>
              <a:rPr lang="es-CO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Ver Senda Módulo Documentos</a:t>
            </a:r>
          </a:p>
          <a:p>
            <a:pPr marL="174625" indent="-174625" algn="just">
              <a:buFont typeface="Arial" panose="020B0604020202020204" pitchFamily="34" charset="0"/>
              <a:buChar char="•"/>
              <a:defRPr/>
            </a:pPr>
            <a:r>
              <a:rPr lang="es-CO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Ver Senda Módulo Indicadores</a:t>
            </a:r>
          </a:p>
          <a:p>
            <a:pPr marL="174625" indent="-174625" algn="just">
              <a:buFont typeface="Arial" panose="020B0604020202020204" pitchFamily="34" charset="0"/>
              <a:buChar char="•"/>
              <a:defRPr/>
            </a:pPr>
            <a:r>
              <a:rPr lang="es-CO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Ver Senda Módulo Riesgos </a:t>
            </a:r>
          </a:p>
          <a:p>
            <a:pPr marL="174625" indent="-174625" algn="just">
              <a:buFont typeface="Arial" panose="020B0604020202020204" pitchFamily="34" charset="0"/>
              <a:buChar char="•"/>
              <a:defRPr/>
            </a:pPr>
            <a:r>
              <a:rPr lang="es-CO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Ver Senda Normograma</a:t>
            </a:r>
          </a:p>
        </p:txBody>
      </p:sp>
      <p:sp>
        <p:nvSpPr>
          <p:cNvPr id="159" name="CuadroTexto 158">
            <a:extLst>
              <a:ext uri="{FF2B5EF4-FFF2-40B4-BE49-F238E27FC236}">
                <a16:creationId xmlns:a16="http://schemas.microsoft.com/office/drawing/2014/main" id="{9EEC1CD9-89BB-4BA3-AEF1-67F72F633DEF}"/>
              </a:ext>
            </a:extLst>
          </p:cNvPr>
          <p:cNvSpPr txBox="1"/>
          <p:nvPr/>
        </p:nvSpPr>
        <p:spPr>
          <a:xfrm>
            <a:off x="1344143" y="9607565"/>
            <a:ext cx="4828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Pedro Antonio Pardo Lagos</a:t>
            </a:r>
          </a:p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Contratista OAP.</a:t>
            </a:r>
          </a:p>
        </p:txBody>
      </p:sp>
      <p:sp>
        <p:nvSpPr>
          <p:cNvPr id="160" name="CuadroTexto 159">
            <a:extLst>
              <a:ext uri="{FF2B5EF4-FFF2-40B4-BE49-F238E27FC236}">
                <a16:creationId xmlns:a16="http://schemas.microsoft.com/office/drawing/2014/main" id="{762945FB-D055-463B-9ADE-0F1B8C44432A}"/>
              </a:ext>
            </a:extLst>
          </p:cNvPr>
          <p:cNvSpPr txBox="1"/>
          <p:nvPr/>
        </p:nvSpPr>
        <p:spPr>
          <a:xfrm>
            <a:off x="7315201" y="9607565"/>
            <a:ext cx="449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Angélica María Pinto Duarte.</a:t>
            </a:r>
          </a:p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Contratista SAF</a:t>
            </a:r>
          </a:p>
        </p:txBody>
      </p: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E64ED57E-8437-4222-AC46-59CAFF5A6AB9}"/>
              </a:ext>
            </a:extLst>
          </p:cNvPr>
          <p:cNvSpPr txBox="1"/>
          <p:nvPr/>
        </p:nvSpPr>
        <p:spPr>
          <a:xfrm>
            <a:off x="13080609" y="9664301"/>
            <a:ext cx="4766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Astrid del Castillo Sabogal</a:t>
            </a:r>
          </a:p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Coordinador de Gestión Humana</a:t>
            </a:r>
          </a:p>
        </p:txBody>
      </p:sp>
      <p:sp>
        <p:nvSpPr>
          <p:cNvPr id="87" name="Freeform 77">
            <a:extLst>
              <a:ext uri="{FF2B5EF4-FFF2-40B4-BE49-F238E27FC236}">
                <a16:creationId xmlns:a16="http://schemas.microsoft.com/office/drawing/2014/main" id="{06916441-1EE0-5DDE-BE57-C33E6EA45931}"/>
              </a:ext>
            </a:extLst>
          </p:cNvPr>
          <p:cNvSpPr/>
          <p:nvPr/>
        </p:nvSpPr>
        <p:spPr>
          <a:xfrm>
            <a:off x="86111" y="271801"/>
            <a:ext cx="2494023" cy="1029289"/>
          </a:xfrm>
          <a:custGeom>
            <a:avLst/>
            <a:gdLst/>
            <a:ahLst/>
            <a:cxnLst/>
            <a:rect l="l" t="t" r="r" b="b"/>
            <a:pathLst>
              <a:path w="3074492" h="1200138">
                <a:moveTo>
                  <a:pt x="0" y="0"/>
                </a:moveTo>
                <a:lnTo>
                  <a:pt x="3074493" y="0"/>
                </a:lnTo>
                <a:lnTo>
                  <a:pt x="3074493" y="1200138"/>
                </a:lnTo>
                <a:lnTo>
                  <a:pt x="0" y="1200138"/>
                </a:lnTo>
                <a:lnTo>
                  <a:pt x="0" y="0"/>
                </a:lnTo>
                <a:close/>
              </a:path>
            </a:pathLst>
          </a:custGeom>
          <a:blipFill>
            <a:blip r:embed="rId15"/>
            <a:stretch>
              <a:fillRect/>
            </a:stretch>
          </a:blipFill>
        </p:spPr>
        <p:txBody>
          <a:bodyPr/>
          <a:lstStyle/>
          <a:p>
            <a:endParaRPr lang="es-ES"/>
          </a:p>
        </p:txBody>
      </p:sp>
      <p:grpSp>
        <p:nvGrpSpPr>
          <p:cNvPr id="88" name="Group 78">
            <a:extLst>
              <a:ext uri="{FF2B5EF4-FFF2-40B4-BE49-F238E27FC236}">
                <a16:creationId xmlns:a16="http://schemas.microsoft.com/office/drawing/2014/main" id="{307CB508-DA59-0BA4-9DE2-BCEE86F82F56}"/>
              </a:ext>
            </a:extLst>
          </p:cNvPr>
          <p:cNvGrpSpPr/>
          <p:nvPr/>
        </p:nvGrpSpPr>
        <p:grpSpPr>
          <a:xfrm>
            <a:off x="15964191" y="160260"/>
            <a:ext cx="2036650" cy="334244"/>
            <a:chOff x="0" y="0"/>
            <a:chExt cx="1365290" cy="108463"/>
          </a:xfrm>
        </p:grpSpPr>
        <p:sp>
          <p:nvSpPr>
            <p:cNvPr id="89" name="Freeform 79">
              <a:extLst>
                <a:ext uri="{FF2B5EF4-FFF2-40B4-BE49-F238E27FC236}">
                  <a16:creationId xmlns:a16="http://schemas.microsoft.com/office/drawing/2014/main" id="{C6A288BD-ADC3-A17C-B1C7-92DB5AA330A1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90" name="TextBox 80">
              <a:extLst>
                <a:ext uri="{FF2B5EF4-FFF2-40B4-BE49-F238E27FC236}">
                  <a16:creationId xmlns:a16="http://schemas.microsoft.com/office/drawing/2014/main" id="{54C63CE7-CAAC-8FCE-49AE-748F94EF1DA8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91" name="Group 81">
            <a:extLst>
              <a:ext uri="{FF2B5EF4-FFF2-40B4-BE49-F238E27FC236}">
                <a16:creationId xmlns:a16="http://schemas.microsoft.com/office/drawing/2014/main" id="{B9714660-C34C-CFED-F0A8-4DB41DCE6F05}"/>
              </a:ext>
            </a:extLst>
          </p:cNvPr>
          <p:cNvGrpSpPr/>
          <p:nvPr/>
        </p:nvGrpSpPr>
        <p:grpSpPr>
          <a:xfrm>
            <a:off x="15964191" y="550418"/>
            <a:ext cx="2010516" cy="334244"/>
            <a:chOff x="0" y="0"/>
            <a:chExt cx="1365290" cy="108463"/>
          </a:xfrm>
        </p:grpSpPr>
        <p:sp>
          <p:nvSpPr>
            <p:cNvPr id="92" name="Freeform 82">
              <a:extLst>
                <a:ext uri="{FF2B5EF4-FFF2-40B4-BE49-F238E27FC236}">
                  <a16:creationId xmlns:a16="http://schemas.microsoft.com/office/drawing/2014/main" id="{09C19C6A-7DF4-A58E-801A-F883E1B1665B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93" name="TextBox 83">
              <a:extLst>
                <a:ext uri="{FF2B5EF4-FFF2-40B4-BE49-F238E27FC236}">
                  <a16:creationId xmlns:a16="http://schemas.microsoft.com/office/drawing/2014/main" id="{941B8CA6-4B72-986E-6F27-8994A7F61C2D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grpSp>
        <p:nvGrpSpPr>
          <p:cNvPr id="94" name="Group 84">
            <a:extLst>
              <a:ext uri="{FF2B5EF4-FFF2-40B4-BE49-F238E27FC236}">
                <a16:creationId xmlns:a16="http://schemas.microsoft.com/office/drawing/2014/main" id="{603B881A-512F-8799-FB72-FD7C75BBCA7F}"/>
              </a:ext>
            </a:extLst>
          </p:cNvPr>
          <p:cNvGrpSpPr/>
          <p:nvPr/>
        </p:nvGrpSpPr>
        <p:grpSpPr>
          <a:xfrm>
            <a:off x="15964190" y="954906"/>
            <a:ext cx="2010517" cy="334244"/>
            <a:chOff x="0" y="0"/>
            <a:chExt cx="1365290" cy="108463"/>
          </a:xfrm>
        </p:grpSpPr>
        <p:sp>
          <p:nvSpPr>
            <p:cNvPr id="95" name="Freeform 85">
              <a:extLst>
                <a:ext uri="{FF2B5EF4-FFF2-40B4-BE49-F238E27FC236}">
                  <a16:creationId xmlns:a16="http://schemas.microsoft.com/office/drawing/2014/main" id="{BA48026C-A021-4148-FE0B-8BD56F25EE66}"/>
                </a:ext>
              </a:extLst>
            </p:cNvPr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/>
            <a:lstStyle/>
            <a:p>
              <a:endParaRPr lang="es-ES"/>
            </a:p>
          </p:txBody>
        </p:sp>
        <p:sp>
          <p:nvSpPr>
            <p:cNvPr id="96" name="TextBox 86">
              <a:extLst>
                <a:ext uri="{FF2B5EF4-FFF2-40B4-BE49-F238E27FC236}">
                  <a16:creationId xmlns:a16="http://schemas.microsoft.com/office/drawing/2014/main" id="{59869124-332E-F824-3B65-9510A6A6FA66}"/>
                </a:ext>
              </a:extLst>
            </p:cNvPr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</p:spPr>
          <p:txBody>
            <a:bodyPr lIns="65478" tIns="65478" rIns="65478" bIns="65478" rtlCol="0" anchor="ctr"/>
            <a:lstStyle/>
            <a:p>
              <a:pPr algn="ctr">
                <a:lnSpc>
                  <a:spcPts val="2526"/>
                </a:lnSpc>
              </a:pPr>
              <a:endParaRPr dirty="0"/>
            </a:p>
          </p:txBody>
        </p:sp>
      </p:grpSp>
      <p:sp>
        <p:nvSpPr>
          <p:cNvPr id="115" name="TextBox 110">
            <a:extLst>
              <a:ext uri="{FF2B5EF4-FFF2-40B4-BE49-F238E27FC236}">
                <a16:creationId xmlns:a16="http://schemas.microsoft.com/office/drawing/2014/main" id="{BCC63900-F3A0-5691-5CD4-D6ACA8CC0175}"/>
              </a:ext>
            </a:extLst>
          </p:cNvPr>
          <p:cNvSpPr txBox="1"/>
          <p:nvPr/>
        </p:nvSpPr>
        <p:spPr>
          <a:xfrm>
            <a:off x="15964191" y="216085"/>
            <a:ext cx="727604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n-US" sz="1400" dirty="0">
                <a:solidFill>
                  <a:srgbClr val="002060"/>
                </a:solidFill>
                <a:latin typeface="League Spartan"/>
              </a:rPr>
              <a:t>Código:</a:t>
            </a:r>
          </a:p>
        </p:txBody>
      </p:sp>
      <p:sp>
        <p:nvSpPr>
          <p:cNvPr id="116" name="TextBox 111">
            <a:extLst>
              <a:ext uri="{FF2B5EF4-FFF2-40B4-BE49-F238E27FC236}">
                <a16:creationId xmlns:a16="http://schemas.microsoft.com/office/drawing/2014/main" id="{DB648446-BAA9-3656-FF85-B6F871B10A1B}"/>
              </a:ext>
            </a:extLst>
          </p:cNvPr>
          <p:cNvSpPr txBox="1"/>
          <p:nvPr/>
        </p:nvSpPr>
        <p:spPr>
          <a:xfrm>
            <a:off x="15964190" y="631645"/>
            <a:ext cx="845782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dirty="0">
                <a:solidFill>
                  <a:srgbClr val="002060"/>
                </a:solidFill>
                <a:latin typeface="League Spartan"/>
              </a:rPr>
              <a:t>Versión:</a:t>
            </a:r>
          </a:p>
        </p:txBody>
      </p:sp>
      <p:sp>
        <p:nvSpPr>
          <p:cNvPr id="117" name="TextBox 112">
            <a:extLst>
              <a:ext uri="{FF2B5EF4-FFF2-40B4-BE49-F238E27FC236}">
                <a16:creationId xmlns:a16="http://schemas.microsoft.com/office/drawing/2014/main" id="{E996354F-1B3D-7167-CDC5-B449111D864E}"/>
              </a:ext>
            </a:extLst>
          </p:cNvPr>
          <p:cNvSpPr txBox="1"/>
          <p:nvPr/>
        </p:nvSpPr>
        <p:spPr>
          <a:xfrm>
            <a:off x="15648023" y="1019402"/>
            <a:ext cx="1476198" cy="20774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1638"/>
              </a:lnSpc>
            </a:pPr>
            <a:r>
              <a:rPr lang="es-CO" sz="1400" dirty="0">
                <a:solidFill>
                  <a:srgbClr val="002060"/>
                </a:solidFill>
                <a:latin typeface="League Spartan"/>
              </a:rPr>
              <a:t>Vigente:</a:t>
            </a:r>
          </a:p>
        </p:txBody>
      </p:sp>
      <p:sp>
        <p:nvSpPr>
          <p:cNvPr id="119" name="TextBox 113">
            <a:extLst>
              <a:ext uri="{FF2B5EF4-FFF2-40B4-BE49-F238E27FC236}">
                <a16:creationId xmlns:a16="http://schemas.microsoft.com/office/drawing/2014/main" id="{D89E4EBB-EB91-BFD2-E4DB-84B8A7470B54}"/>
              </a:ext>
            </a:extLst>
          </p:cNvPr>
          <p:cNvSpPr txBox="1"/>
          <p:nvPr/>
        </p:nvSpPr>
        <p:spPr>
          <a:xfrm>
            <a:off x="2178903" y="115131"/>
            <a:ext cx="4315295" cy="97462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839"/>
              </a:lnSpc>
            </a:pPr>
            <a:r>
              <a:rPr lang="es-CO" sz="2400" dirty="0">
                <a:solidFill>
                  <a:srgbClr val="FFFFFF"/>
                </a:solidFill>
                <a:latin typeface="League Spartan"/>
              </a:rPr>
              <a:t>Caracterización Proceso </a:t>
            </a:r>
          </a:p>
          <a:p>
            <a:pPr algn="ctr">
              <a:lnSpc>
                <a:spcPts val="3839"/>
              </a:lnSpc>
            </a:pPr>
            <a:r>
              <a:rPr lang="es-CO" sz="2400" dirty="0">
                <a:solidFill>
                  <a:srgbClr val="FFFFFF"/>
                </a:solidFill>
                <a:latin typeface="League Spartan"/>
              </a:rPr>
              <a:t>A1 Talento Humano</a:t>
            </a:r>
          </a:p>
        </p:txBody>
      </p:sp>
      <p:sp>
        <p:nvSpPr>
          <p:cNvPr id="121" name="TextBox 114">
            <a:extLst>
              <a:ext uri="{FF2B5EF4-FFF2-40B4-BE49-F238E27FC236}">
                <a16:creationId xmlns:a16="http://schemas.microsoft.com/office/drawing/2014/main" id="{91AB8C6F-3D8D-6AF6-A2D3-9F63EBA11504}"/>
              </a:ext>
            </a:extLst>
          </p:cNvPr>
          <p:cNvSpPr txBox="1"/>
          <p:nvPr/>
        </p:nvSpPr>
        <p:spPr>
          <a:xfrm>
            <a:off x="6351089" y="201871"/>
            <a:ext cx="9498109" cy="738664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t">
            <a:spAutoFit/>
          </a:bodyPr>
          <a:lstStyle/>
          <a:p>
            <a:pPr algn="just"/>
            <a:r>
              <a:rPr lang="es-CO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Objetivo: </a:t>
            </a: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Gestionar el talento humano de PNNC a través del ciclo de vida del servidor público (ingreso, desarrollo y retiro), atendiendo las normas y lineamientos que rigen en materia de gestión del talento humano  (administración de personal, seguridad y salud en el trabajo, bienestar, capacitación y evaluación del desempeño, entre otros), con el fin de contribuir al mejoramiento de la calidad de vida de los servidores de la entidad, y al cumplimiento de la misionalidad de la misma.</a:t>
            </a:r>
          </a:p>
        </p:txBody>
      </p:sp>
      <p:sp>
        <p:nvSpPr>
          <p:cNvPr id="123" name="CuadroTexto 122">
            <a:extLst>
              <a:ext uri="{FF2B5EF4-FFF2-40B4-BE49-F238E27FC236}">
                <a16:creationId xmlns:a16="http://schemas.microsoft.com/office/drawing/2014/main" id="{9CD15A1C-449E-1D82-820A-A220DB2309B6}"/>
              </a:ext>
            </a:extLst>
          </p:cNvPr>
          <p:cNvSpPr txBox="1"/>
          <p:nvPr/>
        </p:nvSpPr>
        <p:spPr>
          <a:xfrm>
            <a:off x="16691795" y="130932"/>
            <a:ext cx="1309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A1-CA-01</a:t>
            </a:r>
          </a:p>
        </p:txBody>
      </p:sp>
      <p:sp>
        <p:nvSpPr>
          <p:cNvPr id="125" name="CuadroTexto 124">
            <a:extLst>
              <a:ext uri="{FF2B5EF4-FFF2-40B4-BE49-F238E27FC236}">
                <a16:creationId xmlns:a16="http://schemas.microsoft.com/office/drawing/2014/main" id="{500F520B-F11F-7BB1-8F9A-02924F5F1BAE}"/>
              </a:ext>
            </a:extLst>
          </p:cNvPr>
          <p:cNvSpPr txBox="1"/>
          <p:nvPr/>
        </p:nvSpPr>
        <p:spPr>
          <a:xfrm>
            <a:off x="16778958" y="576208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02</a:t>
            </a:r>
          </a:p>
        </p:txBody>
      </p:sp>
      <p:sp>
        <p:nvSpPr>
          <p:cNvPr id="127" name="CuadroTexto 126">
            <a:extLst>
              <a:ext uri="{FF2B5EF4-FFF2-40B4-BE49-F238E27FC236}">
                <a16:creationId xmlns:a16="http://schemas.microsoft.com/office/drawing/2014/main" id="{1540A9F6-159E-90E4-BE22-73A4C6382FE6}"/>
              </a:ext>
            </a:extLst>
          </p:cNvPr>
          <p:cNvSpPr txBox="1"/>
          <p:nvPr/>
        </p:nvSpPr>
        <p:spPr>
          <a:xfrm>
            <a:off x="16593084" y="954156"/>
            <a:ext cx="12829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O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28/06/2024</a:t>
            </a:r>
          </a:p>
        </p:txBody>
      </p:sp>
      <p:sp>
        <p:nvSpPr>
          <p:cNvPr id="77" name="Rectángulo 76"/>
          <p:cNvSpPr/>
          <p:nvPr/>
        </p:nvSpPr>
        <p:spPr>
          <a:xfrm>
            <a:off x="3363442" y="3750112"/>
            <a:ext cx="4537345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Analizar necesidades y expectativas de las partes interesadas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Establecer cronogramas de trabajo.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Definir los riesgos  e indicadores del proceso.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Documentar </a:t>
            </a:r>
            <a:r>
              <a:rPr lang="es-CO"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los procedimientos </a:t>
            </a: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de Gestión Talento Humano y los requeridos para la implementación, sostenimiento y  mejora del SIG.</a:t>
            </a:r>
          </a:p>
        </p:txBody>
      </p:sp>
      <p:sp>
        <p:nvSpPr>
          <p:cNvPr id="78" name="Rectángulo 77"/>
          <p:cNvSpPr/>
          <p:nvPr/>
        </p:nvSpPr>
        <p:spPr>
          <a:xfrm>
            <a:off x="3359786" y="7452836"/>
            <a:ext cx="468553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Tomar acciones correctivas en caso de materialización de riesgos e incumplimientos en indicadores del proceso o metas establecidas. </a:t>
            </a:r>
          </a:p>
        </p:txBody>
      </p:sp>
      <p:pic>
        <p:nvPicPr>
          <p:cNvPr id="162" name="Gráfico 86" descr="Cuaderno de estrategias">
            <a:extLst>
              <a:ext uri="{FF2B5EF4-FFF2-40B4-BE49-F238E27FC236}">
                <a16:creationId xmlns:a16="http://schemas.microsoft.com/office/drawing/2014/main" id="{26BB92F2-0109-39D9-C4BD-83030D0A3AAE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8989018" y="8398272"/>
            <a:ext cx="736017" cy="957799"/>
          </a:xfrm>
          <a:prstGeom prst="rect">
            <a:avLst/>
          </a:prstGeom>
          <a:ln>
            <a:solidFill>
              <a:srgbClr val="003387"/>
            </a:solidFill>
          </a:ln>
        </p:spPr>
      </p:pic>
      <p:sp>
        <p:nvSpPr>
          <p:cNvPr id="163" name="CuadroTexto 162">
            <a:extLst>
              <a:ext uri="{FF2B5EF4-FFF2-40B4-BE49-F238E27FC236}">
                <a16:creationId xmlns:a16="http://schemas.microsoft.com/office/drawing/2014/main" id="{1FB38144-C12E-44A8-FDA6-B6E569339F72}"/>
              </a:ext>
            </a:extLst>
          </p:cNvPr>
          <p:cNvSpPr txBox="1"/>
          <p:nvPr/>
        </p:nvSpPr>
        <p:spPr>
          <a:xfrm>
            <a:off x="10695760" y="8262687"/>
            <a:ext cx="237790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s-CO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Century Gothic" panose="020B0502020202020204" pitchFamily="34" charset="0"/>
              </a:rPr>
              <a:t>Inicia con establecer el plan de acción y planes de trabajo del proceso y finaliza con t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omar acciones correctivas y correcciones para la mejora del proceso.</a:t>
            </a:r>
            <a:endParaRPr lang="es-CO" sz="1200" dirty="0">
              <a:solidFill>
                <a:prstClr val="black">
                  <a:lumMod val="65000"/>
                  <a:lumOff val="35000"/>
                </a:prstClr>
              </a:solidFill>
              <a:latin typeface="Century Gothic" panose="020B0502020202020204" pitchFamily="34" charset="0"/>
            </a:endParaRPr>
          </a:p>
        </p:txBody>
      </p:sp>
      <p:sp>
        <p:nvSpPr>
          <p:cNvPr id="164" name="TextBox 100">
            <a:extLst>
              <a:ext uri="{FF2B5EF4-FFF2-40B4-BE49-F238E27FC236}">
                <a16:creationId xmlns:a16="http://schemas.microsoft.com/office/drawing/2014/main" id="{4C117A37-AE51-4DA7-7F10-0B7F5FE506DC}"/>
              </a:ext>
            </a:extLst>
          </p:cNvPr>
          <p:cNvSpPr txBox="1"/>
          <p:nvPr/>
        </p:nvSpPr>
        <p:spPr>
          <a:xfrm>
            <a:off x="9759434" y="8805514"/>
            <a:ext cx="885863" cy="24967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marR="0" lvl="0" indent="0" fontAlgn="auto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600" dirty="0">
                <a:solidFill>
                  <a:srgbClr val="003387"/>
                </a:solidFill>
                <a:latin typeface="League Spartan"/>
              </a:rPr>
              <a:t>Alcance:</a:t>
            </a:r>
          </a:p>
        </p:txBody>
      </p:sp>
    </p:spTree>
    <p:extLst>
      <p:ext uri="{BB962C8B-B14F-4D97-AF65-F5344CB8AC3E}">
        <p14:creationId xmlns:p14="http://schemas.microsoft.com/office/powerpoint/2010/main" val="3058426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3142</TotalTime>
  <Words>854</Words>
  <Application>Microsoft Office PowerPoint</Application>
  <PresentationFormat>Personalizado</PresentationFormat>
  <Paragraphs>94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 Gothic</vt:lpstr>
      <vt:lpstr>League Spartan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Caracterización Proceso</dc:title>
  <dc:creator>Gloria</dc:creator>
  <cp:lastModifiedBy>Marcela Borda Rodriguez</cp:lastModifiedBy>
  <cp:revision>147</cp:revision>
  <dcterms:created xsi:type="dcterms:W3CDTF">2006-08-16T00:00:00Z</dcterms:created>
  <dcterms:modified xsi:type="dcterms:W3CDTF">2024-07-12T14:14:36Z</dcterms:modified>
  <dc:identifier>DAGBI6CQJEU</dc:identifier>
</cp:coreProperties>
</file>