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8288000" cy="10287000"/>
  <p:notesSz cx="6858000" cy="9144000"/>
  <p:embeddedFontLst>
    <p:embeddedFont>
      <p:font typeface="Century Gothic" panose="020B0502020202020204" pitchFamily="34" charset="0"/>
      <p:regular r:id="rId4"/>
      <p:bold r:id="rId5"/>
      <p:italic r:id="rId6"/>
      <p:boldItalic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536"/>
    <a:srgbClr val="0289D0"/>
    <a:srgbClr val="D4BE1A"/>
    <a:srgbClr val="F1E58D"/>
    <a:srgbClr val="0033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56" autoAdjust="0"/>
    <p:restoredTop sz="94061" autoAdjust="0"/>
  </p:normalViewPr>
  <p:slideViewPr>
    <p:cSldViewPr>
      <p:cViewPr varScale="1">
        <p:scale>
          <a:sx n="47" d="100"/>
          <a:sy n="47" d="100"/>
        </p:scale>
        <p:origin x="108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2633B-5280-4838-99D1-C40F7D26707D}" type="datetimeFigureOut">
              <a:rPr lang="es-CO" smtClean="0"/>
              <a:t>12/07/2024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E6815-D754-4349-8894-4715EC3033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2179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1E6815-D754-4349-8894-4715EC30333F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2702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53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9430" y="8258551"/>
            <a:ext cx="8835627" cy="1131049"/>
            <a:chOff x="0" y="0"/>
            <a:chExt cx="2816121" cy="370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816121" cy="370000"/>
            </a:xfrm>
            <a:custGeom>
              <a:avLst/>
              <a:gdLst/>
              <a:ahLst/>
              <a:cxnLst/>
              <a:rect l="l" t="t" r="r" b="b"/>
              <a:pathLst>
                <a:path w="2816121" h="370000">
                  <a:moveTo>
                    <a:pt x="0" y="0"/>
                  </a:moveTo>
                  <a:lnTo>
                    <a:pt x="2816121" y="0"/>
                  </a:lnTo>
                  <a:lnTo>
                    <a:pt x="2816121" y="370000"/>
                  </a:lnTo>
                  <a:lnTo>
                    <a:pt x="0" y="3700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57150"/>
              <a:ext cx="2816121" cy="427150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93480" y="9439978"/>
            <a:ext cx="5971103" cy="788998"/>
            <a:chOff x="0" y="0"/>
            <a:chExt cx="1937646" cy="21701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937645" cy="217013"/>
            </a:xfrm>
            <a:custGeom>
              <a:avLst/>
              <a:gdLst/>
              <a:ahLst/>
              <a:cxnLst/>
              <a:rect l="l" t="t" r="r" b="b"/>
              <a:pathLst>
                <a:path w="1937645" h="217013">
                  <a:moveTo>
                    <a:pt x="0" y="0"/>
                  </a:moveTo>
                  <a:lnTo>
                    <a:pt x="1937645" y="0"/>
                  </a:lnTo>
                  <a:lnTo>
                    <a:pt x="1937645" y="217013"/>
                  </a:lnTo>
                  <a:lnTo>
                    <a:pt x="0" y="2170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57150"/>
              <a:ext cx="1937646" cy="27416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6156616" y="9439734"/>
            <a:ext cx="5557943" cy="788998"/>
            <a:chOff x="0" y="0"/>
            <a:chExt cx="1803573" cy="217013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1803573" cy="217013"/>
            </a:xfrm>
            <a:custGeom>
              <a:avLst/>
              <a:gdLst/>
              <a:ahLst/>
              <a:cxnLst/>
              <a:rect l="l" t="t" r="r" b="b"/>
              <a:pathLst>
                <a:path w="1803573" h="217013">
                  <a:moveTo>
                    <a:pt x="0" y="0"/>
                  </a:moveTo>
                  <a:lnTo>
                    <a:pt x="1803573" y="0"/>
                  </a:lnTo>
                  <a:lnTo>
                    <a:pt x="1803573" y="217013"/>
                  </a:lnTo>
                  <a:lnTo>
                    <a:pt x="0" y="2170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57150"/>
              <a:ext cx="1803573" cy="27416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11786095" y="9423962"/>
            <a:ext cx="6408426" cy="804770"/>
            <a:chOff x="0" y="0"/>
            <a:chExt cx="1939613" cy="217013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1939613" cy="217013"/>
            </a:xfrm>
            <a:custGeom>
              <a:avLst/>
              <a:gdLst/>
              <a:ahLst/>
              <a:cxnLst/>
              <a:rect l="l" t="t" r="r" b="b"/>
              <a:pathLst>
                <a:path w="1939613" h="217013">
                  <a:moveTo>
                    <a:pt x="0" y="0"/>
                  </a:moveTo>
                  <a:lnTo>
                    <a:pt x="1939613" y="0"/>
                  </a:lnTo>
                  <a:lnTo>
                    <a:pt x="1939613" y="217013"/>
                  </a:lnTo>
                  <a:lnTo>
                    <a:pt x="0" y="2170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-57150"/>
              <a:ext cx="1939613" cy="27416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9055462" y="8250753"/>
            <a:ext cx="9168660" cy="1149183"/>
            <a:chOff x="0" y="0"/>
            <a:chExt cx="2889985" cy="372914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2889985" cy="372914"/>
            </a:xfrm>
            <a:custGeom>
              <a:avLst/>
              <a:gdLst/>
              <a:ahLst/>
              <a:cxnLst/>
              <a:rect l="l" t="t" r="r" b="b"/>
              <a:pathLst>
                <a:path w="2889985" h="372914">
                  <a:moveTo>
                    <a:pt x="0" y="0"/>
                  </a:moveTo>
                  <a:lnTo>
                    <a:pt x="2889985" y="0"/>
                  </a:lnTo>
                  <a:lnTo>
                    <a:pt x="2889985" y="372914"/>
                  </a:lnTo>
                  <a:lnTo>
                    <a:pt x="0" y="3729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0" y="-57150"/>
              <a:ext cx="2889985" cy="430064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89767" y="1374331"/>
            <a:ext cx="3392695" cy="3868138"/>
            <a:chOff x="0" y="0"/>
            <a:chExt cx="973405" cy="1285843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973405" cy="1285843"/>
            </a:xfrm>
            <a:custGeom>
              <a:avLst/>
              <a:gdLst/>
              <a:ahLst/>
              <a:cxnLst/>
              <a:rect l="l" t="t" r="r" b="b"/>
              <a:pathLst>
                <a:path w="973405" h="1285843">
                  <a:moveTo>
                    <a:pt x="0" y="0"/>
                  </a:moveTo>
                  <a:lnTo>
                    <a:pt x="973405" y="0"/>
                  </a:lnTo>
                  <a:lnTo>
                    <a:pt x="973405" y="1285843"/>
                  </a:lnTo>
                  <a:lnTo>
                    <a:pt x="0" y="128584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19" name="TextBox 19"/>
            <p:cNvSpPr txBox="1"/>
            <p:nvPr/>
          </p:nvSpPr>
          <p:spPr>
            <a:xfrm>
              <a:off x="0" y="-57150"/>
              <a:ext cx="973405" cy="134299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51279" y="5292847"/>
            <a:ext cx="3484066" cy="2873337"/>
            <a:chOff x="0" y="0"/>
            <a:chExt cx="973405" cy="882306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973405" cy="882306"/>
            </a:xfrm>
            <a:custGeom>
              <a:avLst/>
              <a:gdLst/>
              <a:ahLst/>
              <a:cxnLst/>
              <a:rect l="l" t="t" r="r" b="b"/>
              <a:pathLst>
                <a:path w="973405" h="882306">
                  <a:moveTo>
                    <a:pt x="0" y="0"/>
                  </a:moveTo>
                  <a:lnTo>
                    <a:pt x="973405" y="0"/>
                  </a:lnTo>
                  <a:lnTo>
                    <a:pt x="973405" y="882306"/>
                  </a:lnTo>
                  <a:lnTo>
                    <a:pt x="0" y="88230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 dirty="0">
                <a:latin typeface="Century Gothic" panose="020B0502020202020204" pitchFamily="34" charset="0"/>
              </a:endParaRPr>
            </a:p>
          </p:txBody>
        </p:sp>
        <p:sp>
          <p:nvSpPr>
            <p:cNvPr id="22" name="TextBox 22"/>
            <p:cNvSpPr txBox="1"/>
            <p:nvPr/>
          </p:nvSpPr>
          <p:spPr>
            <a:xfrm>
              <a:off x="0" y="-57150"/>
              <a:ext cx="973405" cy="939456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3034118" y="2409736"/>
            <a:ext cx="1467517" cy="1012971"/>
            <a:chOff x="0" y="0"/>
            <a:chExt cx="476215" cy="328713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476215" cy="328713"/>
            </a:xfrm>
            <a:custGeom>
              <a:avLst/>
              <a:gdLst/>
              <a:ahLst/>
              <a:cxnLst/>
              <a:rect l="l" t="t" r="r" b="b"/>
              <a:pathLst>
                <a:path w="476215" h="328713">
                  <a:moveTo>
                    <a:pt x="0" y="0"/>
                  </a:moveTo>
                  <a:lnTo>
                    <a:pt x="476215" y="0"/>
                  </a:lnTo>
                  <a:lnTo>
                    <a:pt x="476215" y="328713"/>
                  </a:lnTo>
                  <a:lnTo>
                    <a:pt x="0" y="3287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25" name="TextBox 25"/>
            <p:cNvSpPr txBox="1"/>
            <p:nvPr/>
          </p:nvSpPr>
          <p:spPr>
            <a:xfrm>
              <a:off x="0" y="-57150"/>
              <a:ext cx="476215" cy="38586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6" name="Group 26"/>
          <p:cNvGrpSpPr/>
          <p:nvPr/>
        </p:nvGrpSpPr>
        <p:grpSpPr>
          <a:xfrm>
            <a:off x="3004266" y="6356802"/>
            <a:ext cx="1457895" cy="908250"/>
            <a:chOff x="0" y="0"/>
            <a:chExt cx="473093" cy="322682"/>
          </a:xfrm>
        </p:grpSpPr>
        <p:sp>
          <p:nvSpPr>
            <p:cNvPr id="27" name="Freeform 27"/>
            <p:cNvSpPr/>
            <p:nvPr/>
          </p:nvSpPr>
          <p:spPr>
            <a:xfrm>
              <a:off x="0" y="0"/>
              <a:ext cx="473093" cy="322682"/>
            </a:xfrm>
            <a:custGeom>
              <a:avLst/>
              <a:gdLst/>
              <a:ahLst/>
              <a:cxnLst/>
              <a:rect l="l" t="t" r="r" b="b"/>
              <a:pathLst>
                <a:path w="473093" h="322682">
                  <a:moveTo>
                    <a:pt x="0" y="0"/>
                  </a:moveTo>
                  <a:lnTo>
                    <a:pt x="473093" y="0"/>
                  </a:lnTo>
                  <a:lnTo>
                    <a:pt x="473093" y="322682"/>
                  </a:lnTo>
                  <a:lnTo>
                    <a:pt x="0" y="32268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28" name="TextBox 28"/>
            <p:cNvSpPr txBox="1"/>
            <p:nvPr/>
          </p:nvSpPr>
          <p:spPr>
            <a:xfrm>
              <a:off x="0" y="-57150"/>
              <a:ext cx="473093" cy="379832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29" name="Group 29"/>
          <p:cNvGrpSpPr/>
          <p:nvPr/>
        </p:nvGrpSpPr>
        <p:grpSpPr>
          <a:xfrm>
            <a:off x="4587384" y="1372342"/>
            <a:ext cx="4395715" cy="3892086"/>
            <a:chOff x="0" y="0"/>
            <a:chExt cx="1519635" cy="1288190"/>
          </a:xfrm>
        </p:grpSpPr>
        <p:sp>
          <p:nvSpPr>
            <p:cNvPr id="30" name="Freeform 30"/>
            <p:cNvSpPr/>
            <p:nvPr/>
          </p:nvSpPr>
          <p:spPr>
            <a:xfrm>
              <a:off x="0" y="0"/>
              <a:ext cx="1519635" cy="1288190"/>
            </a:xfrm>
            <a:custGeom>
              <a:avLst/>
              <a:gdLst/>
              <a:ahLst/>
              <a:cxnLst/>
              <a:rect l="l" t="t" r="r" b="b"/>
              <a:pathLst>
                <a:path w="1519635" h="1288190">
                  <a:moveTo>
                    <a:pt x="0" y="0"/>
                  </a:moveTo>
                  <a:lnTo>
                    <a:pt x="1519635" y="0"/>
                  </a:lnTo>
                  <a:lnTo>
                    <a:pt x="1519635" y="1288190"/>
                  </a:lnTo>
                  <a:lnTo>
                    <a:pt x="0" y="12881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31" name="TextBox 31"/>
            <p:cNvSpPr txBox="1"/>
            <p:nvPr/>
          </p:nvSpPr>
          <p:spPr>
            <a:xfrm>
              <a:off x="0" y="-57150"/>
              <a:ext cx="1519635" cy="1345340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2" name="Group 32"/>
          <p:cNvGrpSpPr/>
          <p:nvPr/>
        </p:nvGrpSpPr>
        <p:grpSpPr>
          <a:xfrm>
            <a:off x="3593589" y="1366992"/>
            <a:ext cx="1428167" cy="948365"/>
            <a:chOff x="0" y="0"/>
            <a:chExt cx="463446" cy="300621"/>
          </a:xfrm>
        </p:grpSpPr>
        <p:sp>
          <p:nvSpPr>
            <p:cNvPr id="33" name="Freeform 33"/>
            <p:cNvSpPr/>
            <p:nvPr/>
          </p:nvSpPr>
          <p:spPr>
            <a:xfrm>
              <a:off x="0" y="0"/>
              <a:ext cx="463446" cy="300621"/>
            </a:xfrm>
            <a:custGeom>
              <a:avLst/>
              <a:gdLst/>
              <a:ahLst/>
              <a:cxnLst/>
              <a:rect l="l" t="t" r="r" b="b"/>
              <a:pathLst>
                <a:path w="463446" h="300621">
                  <a:moveTo>
                    <a:pt x="0" y="0"/>
                  </a:moveTo>
                  <a:lnTo>
                    <a:pt x="463446" y="0"/>
                  </a:lnTo>
                  <a:lnTo>
                    <a:pt x="463446" y="300621"/>
                  </a:lnTo>
                  <a:lnTo>
                    <a:pt x="0" y="30062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34" name="TextBox 34"/>
            <p:cNvSpPr txBox="1"/>
            <p:nvPr/>
          </p:nvSpPr>
          <p:spPr>
            <a:xfrm>
              <a:off x="0" y="-57150"/>
              <a:ext cx="463446" cy="357771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5" name="Group 35"/>
          <p:cNvGrpSpPr/>
          <p:nvPr/>
        </p:nvGrpSpPr>
        <p:grpSpPr>
          <a:xfrm>
            <a:off x="3599826" y="3492722"/>
            <a:ext cx="1498988" cy="1772601"/>
            <a:chOff x="0" y="0"/>
            <a:chExt cx="458285" cy="605717"/>
          </a:xfrm>
        </p:grpSpPr>
        <p:sp>
          <p:nvSpPr>
            <p:cNvPr id="36" name="Freeform 36"/>
            <p:cNvSpPr/>
            <p:nvPr/>
          </p:nvSpPr>
          <p:spPr>
            <a:xfrm>
              <a:off x="0" y="0"/>
              <a:ext cx="458285" cy="605717"/>
            </a:xfrm>
            <a:custGeom>
              <a:avLst/>
              <a:gdLst/>
              <a:ahLst/>
              <a:cxnLst/>
              <a:rect l="l" t="t" r="r" b="b"/>
              <a:pathLst>
                <a:path w="458285" h="605717">
                  <a:moveTo>
                    <a:pt x="0" y="0"/>
                  </a:moveTo>
                  <a:lnTo>
                    <a:pt x="458285" y="0"/>
                  </a:lnTo>
                  <a:lnTo>
                    <a:pt x="458285" y="605717"/>
                  </a:lnTo>
                  <a:lnTo>
                    <a:pt x="0" y="60571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37" name="TextBox 37"/>
            <p:cNvSpPr txBox="1"/>
            <p:nvPr/>
          </p:nvSpPr>
          <p:spPr>
            <a:xfrm>
              <a:off x="0" y="-57150"/>
              <a:ext cx="458285" cy="662867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8" name="Group 38"/>
          <p:cNvGrpSpPr/>
          <p:nvPr/>
        </p:nvGrpSpPr>
        <p:grpSpPr>
          <a:xfrm>
            <a:off x="4524451" y="5341344"/>
            <a:ext cx="4481882" cy="2814989"/>
            <a:chOff x="0" y="0"/>
            <a:chExt cx="1521601" cy="884023"/>
          </a:xfrm>
        </p:grpSpPr>
        <p:sp>
          <p:nvSpPr>
            <p:cNvPr id="39" name="Freeform 39"/>
            <p:cNvSpPr/>
            <p:nvPr/>
          </p:nvSpPr>
          <p:spPr>
            <a:xfrm>
              <a:off x="0" y="0"/>
              <a:ext cx="1521601" cy="884023"/>
            </a:xfrm>
            <a:custGeom>
              <a:avLst/>
              <a:gdLst/>
              <a:ahLst/>
              <a:cxnLst/>
              <a:rect l="l" t="t" r="r" b="b"/>
              <a:pathLst>
                <a:path w="1521601" h="884023">
                  <a:moveTo>
                    <a:pt x="0" y="0"/>
                  </a:moveTo>
                  <a:lnTo>
                    <a:pt x="1521601" y="0"/>
                  </a:lnTo>
                  <a:lnTo>
                    <a:pt x="1521601" y="884023"/>
                  </a:lnTo>
                  <a:lnTo>
                    <a:pt x="0" y="88402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40" name="TextBox 40"/>
            <p:cNvSpPr txBox="1"/>
            <p:nvPr/>
          </p:nvSpPr>
          <p:spPr>
            <a:xfrm>
              <a:off x="0" y="-57150"/>
              <a:ext cx="1521601" cy="94117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1" name="Group 41"/>
          <p:cNvGrpSpPr/>
          <p:nvPr/>
        </p:nvGrpSpPr>
        <p:grpSpPr>
          <a:xfrm>
            <a:off x="3627342" y="7376255"/>
            <a:ext cx="1410992" cy="780077"/>
            <a:chOff x="0" y="0"/>
            <a:chExt cx="457872" cy="242463"/>
          </a:xfrm>
        </p:grpSpPr>
        <p:sp>
          <p:nvSpPr>
            <p:cNvPr id="42" name="Freeform 42"/>
            <p:cNvSpPr/>
            <p:nvPr/>
          </p:nvSpPr>
          <p:spPr>
            <a:xfrm>
              <a:off x="0" y="0"/>
              <a:ext cx="457872" cy="242463"/>
            </a:xfrm>
            <a:custGeom>
              <a:avLst/>
              <a:gdLst/>
              <a:ahLst/>
              <a:cxnLst/>
              <a:rect l="l" t="t" r="r" b="b"/>
              <a:pathLst>
                <a:path w="457872" h="242463">
                  <a:moveTo>
                    <a:pt x="0" y="0"/>
                  </a:moveTo>
                  <a:lnTo>
                    <a:pt x="457872" y="0"/>
                  </a:lnTo>
                  <a:lnTo>
                    <a:pt x="457872" y="242463"/>
                  </a:lnTo>
                  <a:lnTo>
                    <a:pt x="0" y="24246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43" name="TextBox 43"/>
            <p:cNvSpPr txBox="1"/>
            <p:nvPr/>
          </p:nvSpPr>
          <p:spPr>
            <a:xfrm>
              <a:off x="0" y="-57150"/>
              <a:ext cx="457872" cy="29961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4" name="Group 44"/>
          <p:cNvGrpSpPr/>
          <p:nvPr/>
        </p:nvGrpSpPr>
        <p:grpSpPr>
          <a:xfrm>
            <a:off x="3610764" y="5134553"/>
            <a:ext cx="1420477" cy="1141819"/>
            <a:chOff x="0" y="-57150"/>
            <a:chExt cx="460950" cy="333079"/>
          </a:xfrm>
        </p:grpSpPr>
        <p:sp>
          <p:nvSpPr>
            <p:cNvPr id="45" name="Freeform 45"/>
            <p:cNvSpPr/>
            <p:nvPr/>
          </p:nvSpPr>
          <p:spPr>
            <a:xfrm>
              <a:off x="3078" y="-615"/>
              <a:ext cx="457872" cy="275929"/>
            </a:xfrm>
            <a:custGeom>
              <a:avLst/>
              <a:gdLst/>
              <a:ahLst/>
              <a:cxnLst/>
              <a:rect l="l" t="t" r="r" b="b"/>
              <a:pathLst>
                <a:path w="457872" h="275929">
                  <a:moveTo>
                    <a:pt x="0" y="0"/>
                  </a:moveTo>
                  <a:lnTo>
                    <a:pt x="457872" y="0"/>
                  </a:lnTo>
                  <a:lnTo>
                    <a:pt x="457872" y="275929"/>
                  </a:lnTo>
                  <a:lnTo>
                    <a:pt x="0" y="27592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46" name="TextBox 46"/>
            <p:cNvSpPr txBox="1"/>
            <p:nvPr/>
          </p:nvSpPr>
          <p:spPr>
            <a:xfrm>
              <a:off x="0" y="-57150"/>
              <a:ext cx="457872" cy="333079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47" name="Group 47"/>
          <p:cNvGrpSpPr/>
          <p:nvPr/>
        </p:nvGrpSpPr>
        <p:grpSpPr>
          <a:xfrm>
            <a:off x="9068848" y="1365350"/>
            <a:ext cx="5371640" cy="3899078"/>
            <a:chOff x="0" y="0"/>
            <a:chExt cx="1743117" cy="1290509"/>
          </a:xfrm>
        </p:grpSpPr>
        <p:sp>
          <p:nvSpPr>
            <p:cNvPr id="48" name="Freeform 48"/>
            <p:cNvSpPr/>
            <p:nvPr/>
          </p:nvSpPr>
          <p:spPr>
            <a:xfrm>
              <a:off x="0" y="0"/>
              <a:ext cx="1743117" cy="1290509"/>
            </a:xfrm>
            <a:custGeom>
              <a:avLst/>
              <a:gdLst/>
              <a:ahLst/>
              <a:cxnLst/>
              <a:rect l="l" t="t" r="r" b="b"/>
              <a:pathLst>
                <a:path w="1743117" h="1290509">
                  <a:moveTo>
                    <a:pt x="0" y="0"/>
                  </a:moveTo>
                  <a:lnTo>
                    <a:pt x="1743117" y="0"/>
                  </a:lnTo>
                  <a:lnTo>
                    <a:pt x="1743117" y="1290509"/>
                  </a:lnTo>
                  <a:lnTo>
                    <a:pt x="0" y="129050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49" name="TextBox 49"/>
            <p:cNvSpPr txBox="1"/>
            <p:nvPr/>
          </p:nvSpPr>
          <p:spPr>
            <a:xfrm>
              <a:off x="0" y="-57150"/>
              <a:ext cx="1743117" cy="1347659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0" name="Group 50"/>
          <p:cNvGrpSpPr/>
          <p:nvPr/>
        </p:nvGrpSpPr>
        <p:grpSpPr>
          <a:xfrm>
            <a:off x="13665023" y="2371353"/>
            <a:ext cx="1457895" cy="1012971"/>
            <a:chOff x="0" y="0"/>
            <a:chExt cx="473093" cy="328713"/>
          </a:xfrm>
        </p:grpSpPr>
        <p:sp>
          <p:nvSpPr>
            <p:cNvPr id="51" name="Freeform 51"/>
            <p:cNvSpPr/>
            <p:nvPr/>
          </p:nvSpPr>
          <p:spPr>
            <a:xfrm>
              <a:off x="0" y="0"/>
              <a:ext cx="473093" cy="328713"/>
            </a:xfrm>
            <a:custGeom>
              <a:avLst/>
              <a:gdLst/>
              <a:ahLst/>
              <a:cxnLst/>
              <a:rect l="l" t="t" r="r" b="b"/>
              <a:pathLst>
                <a:path w="473093" h="328713">
                  <a:moveTo>
                    <a:pt x="0" y="0"/>
                  </a:moveTo>
                  <a:lnTo>
                    <a:pt x="473093" y="0"/>
                  </a:lnTo>
                  <a:lnTo>
                    <a:pt x="473093" y="328713"/>
                  </a:lnTo>
                  <a:lnTo>
                    <a:pt x="0" y="3287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0" y="-57150"/>
              <a:ext cx="473093" cy="38586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3" name="Group 53"/>
          <p:cNvGrpSpPr/>
          <p:nvPr/>
        </p:nvGrpSpPr>
        <p:grpSpPr>
          <a:xfrm>
            <a:off x="9085685" y="5359960"/>
            <a:ext cx="5371640" cy="2810816"/>
            <a:chOff x="0" y="0"/>
            <a:chExt cx="1743117" cy="879246"/>
          </a:xfrm>
        </p:grpSpPr>
        <p:sp>
          <p:nvSpPr>
            <p:cNvPr id="54" name="Freeform 54"/>
            <p:cNvSpPr/>
            <p:nvPr/>
          </p:nvSpPr>
          <p:spPr>
            <a:xfrm>
              <a:off x="0" y="0"/>
              <a:ext cx="1743117" cy="879246"/>
            </a:xfrm>
            <a:custGeom>
              <a:avLst/>
              <a:gdLst/>
              <a:ahLst/>
              <a:cxnLst/>
              <a:rect l="l" t="t" r="r" b="b"/>
              <a:pathLst>
                <a:path w="1743117" h="879246">
                  <a:moveTo>
                    <a:pt x="0" y="0"/>
                  </a:moveTo>
                  <a:lnTo>
                    <a:pt x="1743117" y="0"/>
                  </a:lnTo>
                  <a:lnTo>
                    <a:pt x="1743117" y="879246"/>
                  </a:lnTo>
                  <a:lnTo>
                    <a:pt x="0" y="87924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55" name="TextBox 55"/>
            <p:cNvSpPr txBox="1"/>
            <p:nvPr/>
          </p:nvSpPr>
          <p:spPr>
            <a:xfrm>
              <a:off x="0" y="-57150"/>
              <a:ext cx="1743117" cy="936396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6" name="Group 56"/>
          <p:cNvGrpSpPr/>
          <p:nvPr/>
        </p:nvGrpSpPr>
        <p:grpSpPr>
          <a:xfrm>
            <a:off x="13706084" y="6327384"/>
            <a:ext cx="1467188" cy="1003312"/>
            <a:chOff x="0" y="0"/>
            <a:chExt cx="476108" cy="325578"/>
          </a:xfrm>
        </p:grpSpPr>
        <p:sp>
          <p:nvSpPr>
            <p:cNvPr id="57" name="Freeform 57"/>
            <p:cNvSpPr/>
            <p:nvPr/>
          </p:nvSpPr>
          <p:spPr>
            <a:xfrm>
              <a:off x="0" y="0"/>
              <a:ext cx="476108" cy="325578"/>
            </a:xfrm>
            <a:custGeom>
              <a:avLst/>
              <a:gdLst/>
              <a:ahLst/>
              <a:cxnLst/>
              <a:rect l="l" t="t" r="r" b="b"/>
              <a:pathLst>
                <a:path w="476108" h="325578">
                  <a:moveTo>
                    <a:pt x="0" y="0"/>
                  </a:moveTo>
                  <a:lnTo>
                    <a:pt x="476108" y="0"/>
                  </a:lnTo>
                  <a:lnTo>
                    <a:pt x="476108" y="325578"/>
                  </a:lnTo>
                  <a:lnTo>
                    <a:pt x="0" y="32557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58" name="TextBox 58"/>
            <p:cNvSpPr txBox="1"/>
            <p:nvPr/>
          </p:nvSpPr>
          <p:spPr>
            <a:xfrm>
              <a:off x="0" y="-57150"/>
              <a:ext cx="476108" cy="382728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59" name="Group 59"/>
          <p:cNvGrpSpPr/>
          <p:nvPr/>
        </p:nvGrpSpPr>
        <p:grpSpPr>
          <a:xfrm>
            <a:off x="15203227" y="1365350"/>
            <a:ext cx="2995006" cy="3899078"/>
            <a:chOff x="0" y="0"/>
            <a:chExt cx="899356" cy="1287595"/>
          </a:xfrm>
        </p:grpSpPr>
        <p:sp>
          <p:nvSpPr>
            <p:cNvPr id="60" name="Freeform 60"/>
            <p:cNvSpPr/>
            <p:nvPr/>
          </p:nvSpPr>
          <p:spPr>
            <a:xfrm>
              <a:off x="0" y="0"/>
              <a:ext cx="899356" cy="1287595"/>
            </a:xfrm>
            <a:custGeom>
              <a:avLst/>
              <a:gdLst/>
              <a:ahLst/>
              <a:cxnLst/>
              <a:rect l="l" t="t" r="r" b="b"/>
              <a:pathLst>
                <a:path w="899356" h="1287595">
                  <a:moveTo>
                    <a:pt x="0" y="0"/>
                  </a:moveTo>
                  <a:lnTo>
                    <a:pt x="899356" y="0"/>
                  </a:lnTo>
                  <a:lnTo>
                    <a:pt x="899356" y="1287595"/>
                  </a:lnTo>
                  <a:lnTo>
                    <a:pt x="0" y="128759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61" name="TextBox 61"/>
            <p:cNvSpPr txBox="1"/>
            <p:nvPr/>
          </p:nvSpPr>
          <p:spPr>
            <a:xfrm>
              <a:off x="0" y="-57150"/>
              <a:ext cx="899356" cy="1344745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2" name="Group 62"/>
          <p:cNvGrpSpPr/>
          <p:nvPr/>
        </p:nvGrpSpPr>
        <p:grpSpPr>
          <a:xfrm>
            <a:off x="14497524" y="1365350"/>
            <a:ext cx="1166403" cy="926402"/>
            <a:chOff x="0" y="0"/>
            <a:chExt cx="378502" cy="300621"/>
          </a:xfrm>
        </p:grpSpPr>
        <p:sp>
          <p:nvSpPr>
            <p:cNvPr id="63" name="Freeform 63"/>
            <p:cNvSpPr/>
            <p:nvPr/>
          </p:nvSpPr>
          <p:spPr>
            <a:xfrm>
              <a:off x="0" y="0"/>
              <a:ext cx="378502" cy="300621"/>
            </a:xfrm>
            <a:custGeom>
              <a:avLst/>
              <a:gdLst/>
              <a:ahLst/>
              <a:cxnLst/>
              <a:rect l="l" t="t" r="r" b="b"/>
              <a:pathLst>
                <a:path w="378502" h="300621">
                  <a:moveTo>
                    <a:pt x="0" y="0"/>
                  </a:moveTo>
                  <a:lnTo>
                    <a:pt x="378502" y="0"/>
                  </a:lnTo>
                  <a:lnTo>
                    <a:pt x="378502" y="300621"/>
                  </a:lnTo>
                  <a:lnTo>
                    <a:pt x="0" y="30062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64" name="TextBox 64"/>
            <p:cNvSpPr txBox="1"/>
            <p:nvPr/>
          </p:nvSpPr>
          <p:spPr>
            <a:xfrm>
              <a:off x="0" y="-57150"/>
              <a:ext cx="378502" cy="357771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14505476" y="3458663"/>
            <a:ext cx="1150499" cy="1805765"/>
            <a:chOff x="0" y="0"/>
            <a:chExt cx="373341" cy="606555"/>
          </a:xfrm>
        </p:grpSpPr>
        <p:sp>
          <p:nvSpPr>
            <p:cNvPr id="66" name="Freeform 66"/>
            <p:cNvSpPr/>
            <p:nvPr/>
          </p:nvSpPr>
          <p:spPr>
            <a:xfrm>
              <a:off x="0" y="0"/>
              <a:ext cx="373341" cy="606555"/>
            </a:xfrm>
            <a:custGeom>
              <a:avLst/>
              <a:gdLst/>
              <a:ahLst/>
              <a:cxnLst/>
              <a:rect l="l" t="t" r="r" b="b"/>
              <a:pathLst>
                <a:path w="373341" h="606555">
                  <a:moveTo>
                    <a:pt x="0" y="0"/>
                  </a:moveTo>
                  <a:lnTo>
                    <a:pt x="373341" y="0"/>
                  </a:lnTo>
                  <a:lnTo>
                    <a:pt x="373341" y="606555"/>
                  </a:lnTo>
                  <a:lnTo>
                    <a:pt x="0" y="60655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67" name="TextBox 67"/>
            <p:cNvSpPr txBox="1"/>
            <p:nvPr/>
          </p:nvSpPr>
          <p:spPr>
            <a:xfrm>
              <a:off x="0" y="-57150"/>
              <a:ext cx="373341" cy="663705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68" name="Group 68"/>
          <p:cNvGrpSpPr/>
          <p:nvPr/>
        </p:nvGrpSpPr>
        <p:grpSpPr>
          <a:xfrm>
            <a:off x="15215180" y="5381523"/>
            <a:ext cx="3009570" cy="2784661"/>
            <a:chOff x="0" y="0"/>
            <a:chExt cx="899356" cy="883399"/>
          </a:xfrm>
        </p:grpSpPr>
        <p:sp>
          <p:nvSpPr>
            <p:cNvPr id="69" name="Freeform 69"/>
            <p:cNvSpPr/>
            <p:nvPr/>
          </p:nvSpPr>
          <p:spPr>
            <a:xfrm>
              <a:off x="0" y="0"/>
              <a:ext cx="899356" cy="883399"/>
            </a:xfrm>
            <a:custGeom>
              <a:avLst/>
              <a:gdLst/>
              <a:ahLst/>
              <a:cxnLst/>
              <a:rect l="l" t="t" r="r" b="b"/>
              <a:pathLst>
                <a:path w="899356" h="883399">
                  <a:moveTo>
                    <a:pt x="0" y="0"/>
                  </a:moveTo>
                  <a:lnTo>
                    <a:pt x="899356" y="0"/>
                  </a:lnTo>
                  <a:lnTo>
                    <a:pt x="899356" y="883399"/>
                  </a:lnTo>
                  <a:lnTo>
                    <a:pt x="0" y="8833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70" name="TextBox 70"/>
            <p:cNvSpPr txBox="1"/>
            <p:nvPr/>
          </p:nvSpPr>
          <p:spPr>
            <a:xfrm>
              <a:off x="0" y="-57150"/>
              <a:ext cx="899356" cy="940549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1" name="Group 71"/>
          <p:cNvGrpSpPr/>
          <p:nvPr/>
        </p:nvGrpSpPr>
        <p:grpSpPr>
          <a:xfrm>
            <a:off x="14497524" y="7401548"/>
            <a:ext cx="1150499" cy="754785"/>
            <a:chOff x="0" y="0"/>
            <a:chExt cx="373341" cy="238668"/>
          </a:xfrm>
        </p:grpSpPr>
        <p:sp>
          <p:nvSpPr>
            <p:cNvPr id="72" name="Freeform 72"/>
            <p:cNvSpPr/>
            <p:nvPr/>
          </p:nvSpPr>
          <p:spPr>
            <a:xfrm>
              <a:off x="0" y="0"/>
              <a:ext cx="373341" cy="238668"/>
            </a:xfrm>
            <a:custGeom>
              <a:avLst/>
              <a:gdLst/>
              <a:ahLst/>
              <a:cxnLst/>
              <a:rect l="l" t="t" r="r" b="b"/>
              <a:pathLst>
                <a:path w="373341" h="238668">
                  <a:moveTo>
                    <a:pt x="0" y="0"/>
                  </a:moveTo>
                  <a:lnTo>
                    <a:pt x="373341" y="0"/>
                  </a:lnTo>
                  <a:lnTo>
                    <a:pt x="373341" y="238668"/>
                  </a:lnTo>
                  <a:lnTo>
                    <a:pt x="0" y="23866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73" name="TextBox 73"/>
            <p:cNvSpPr txBox="1"/>
            <p:nvPr/>
          </p:nvSpPr>
          <p:spPr>
            <a:xfrm>
              <a:off x="0" y="-57150"/>
              <a:ext cx="373341" cy="295818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74" name="Group 74"/>
          <p:cNvGrpSpPr/>
          <p:nvPr/>
        </p:nvGrpSpPr>
        <p:grpSpPr>
          <a:xfrm>
            <a:off x="14534728" y="5201989"/>
            <a:ext cx="813645" cy="1058733"/>
            <a:chOff x="-3105" y="-57150"/>
            <a:chExt cx="293672" cy="335140"/>
          </a:xfrm>
        </p:grpSpPr>
        <p:sp>
          <p:nvSpPr>
            <p:cNvPr id="75" name="Freeform 75"/>
            <p:cNvSpPr/>
            <p:nvPr/>
          </p:nvSpPr>
          <p:spPr>
            <a:xfrm>
              <a:off x="-3105" y="-3606"/>
              <a:ext cx="290567" cy="277990"/>
            </a:xfrm>
            <a:custGeom>
              <a:avLst/>
              <a:gdLst/>
              <a:ahLst/>
              <a:cxnLst/>
              <a:rect l="l" t="t" r="r" b="b"/>
              <a:pathLst>
                <a:path w="290567" h="277990">
                  <a:moveTo>
                    <a:pt x="0" y="0"/>
                  </a:moveTo>
                  <a:lnTo>
                    <a:pt x="290567" y="0"/>
                  </a:lnTo>
                  <a:lnTo>
                    <a:pt x="290567" y="277990"/>
                  </a:lnTo>
                  <a:lnTo>
                    <a:pt x="0" y="2779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76" name="TextBox 76"/>
            <p:cNvSpPr txBox="1"/>
            <p:nvPr/>
          </p:nvSpPr>
          <p:spPr>
            <a:xfrm>
              <a:off x="0" y="-57150"/>
              <a:ext cx="290567" cy="335140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sp>
        <p:nvSpPr>
          <p:cNvPr id="97" name="TextBox 97"/>
          <p:cNvSpPr txBox="1"/>
          <p:nvPr/>
        </p:nvSpPr>
        <p:spPr>
          <a:xfrm>
            <a:off x="1034761" y="1342079"/>
            <a:ext cx="2411564" cy="73154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1871"/>
              </a:lnSpc>
            </a:pPr>
            <a:r>
              <a:rPr lang="es-CO" sz="1599" b="1" dirty="0">
                <a:solidFill>
                  <a:srgbClr val="009536"/>
                </a:solidFill>
                <a:latin typeface="Century Gothic" panose="020B0502020202020204" pitchFamily="34" charset="0"/>
              </a:rPr>
              <a:t>Proceso</a:t>
            </a:r>
            <a:r>
              <a:rPr lang="en-US" sz="1599" b="1" dirty="0">
                <a:solidFill>
                  <a:srgbClr val="009536"/>
                </a:solidFill>
                <a:latin typeface="Century Gothic" panose="020B0502020202020204" pitchFamily="34" charset="0"/>
              </a:rPr>
              <a:t> o </a:t>
            </a:r>
            <a:r>
              <a:rPr lang="es-CO" sz="1599" b="1" dirty="0">
                <a:solidFill>
                  <a:srgbClr val="009536"/>
                </a:solidFill>
                <a:latin typeface="Century Gothic" panose="020B0502020202020204" pitchFamily="34" charset="0"/>
              </a:rPr>
              <a:t>grupo de valor </a:t>
            </a:r>
            <a:r>
              <a:rPr lang="en-US" sz="1599" b="1" dirty="0">
                <a:solidFill>
                  <a:srgbClr val="009536"/>
                </a:solidFill>
                <a:latin typeface="Century Gothic" panose="020B0502020202020204" pitchFamily="34" charset="0"/>
              </a:rPr>
              <a:t>que </a:t>
            </a:r>
            <a:r>
              <a:rPr lang="es-CO" sz="1599" b="1" dirty="0">
                <a:solidFill>
                  <a:srgbClr val="009536"/>
                </a:solidFill>
                <a:latin typeface="Century Gothic" panose="020B0502020202020204" pitchFamily="34" charset="0"/>
              </a:rPr>
              <a:t>aporta</a:t>
            </a:r>
            <a:r>
              <a:rPr lang="en-US" sz="1599" b="1" dirty="0">
                <a:solidFill>
                  <a:srgbClr val="009536"/>
                </a:solidFill>
                <a:latin typeface="Century Gothic" panose="020B0502020202020204" pitchFamily="34" charset="0"/>
              </a:rPr>
              <a:t> </a:t>
            </a:r>
            <a:r>
              <a:rPr lang="es-CO" sz="1599" b="1" dirty="0">
                <a:solidFill>
                  <a:srgbClr val="009536"/>
                </a:solidFill>
                <a:latin typeface="Century Gothic" panose="020B0502020202020204" pitchFamily="34" charset="0"/>
              </a:rPr>
              <a:t>el</a:t>
            </a:r>
          </a:p>
          <a:p>
            <a:pPr algn="r">
              <a:lnSpc>
                <a:spcPts val="1871"/>
              </a:lnSpc>
            </a:pPr>
            <a:r>
              <a:rPr lang="es-CO" sz="1599" b="1" dirty="0">
                <a:solidFill>
                  <a:srgbClr val="009536"/>
                </a:solidFill>
                <a:latin typeface="Century Gothic" panose="020B0502020202020204" pitchFamily="34" charset="0"/>
              </a:rPr>
              <a:t>insumo</a:t>
            </a:r>
          </a:p>
        </p:txBody>
      </p:sp>
      <p:sp>
        <p:nvSpPr>
          <p:cNvPr id="98" name="TextBox 98"/>
          <p:cNvSpPr txBox="1"/>
          <p:nvPr/>
        </p:nvSpPr>
        <p:spPr>
          <a:xfrm>
            <a:off x="4750223" y="1478313"/>
            <a:ext cx="902229" cy="2442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Planear:</a:t>
            </a:r>
          </a:p>
        </p:txBody>
      </p:sp>
      <p:sp>
        <p:nvSpPr>
          <p:cNvPr id="99" name="TextBox 99"/>
          <p:cNvSpPr txBox="1"/>
          <p:nvPr/>
        </p:nvSpPr>
        <p:spPr>
          <a:xfrm>
            <a:off x="4650962" y="5362087"/>
            <a:ext cx="856064" cy="2442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Actuar:</a:t>
            </a:r>
          </a:p>
        </p:txBody>
      </p:sp>
      <p:sp>
        <p:nvSpPr>
          <p:cNvPr id="100" name="TextBox 100"/>
          <p:cNvSpPr txBox="1"/>
          <p:nvPr/>
        </p:nvSpPr>
        <p:spPr>
          <a:xfrm>
            <a:off x="10052693" y="5444975"/>
            <a:ext cx="1088063" cy="2442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Verificar:</a:t>
            </a:r>
          </a:p>
        </p:txBody>
      </p:sp>
      <p:sp>
        <p:nvSpPr>
          <p:cNvPr id="101" name="TextBox 101"/>
          <p:cNvSpPr txBox="1"/>
          <p:nvPr/>
        </p:nvSpPr>
        <p:spPr>
          <a:xfrm>
            <a:off x="10130975" y="1495912"/>
            <a:ext cx="720465" cy="25172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Hacer:</a:t>
            </a:r>
          </a:p>
        </p:txBody>
      </p:sp>
      <p:sp>
        <p:nvSpPr>
          <p:cNvPr id="102" name="TextBox 102"/>
          <p:cNvSpPr txBox="1"/>
          <p:nvPr/>
        </p:nvSpPr>
        <p:spPr>
          <a:xfrm>
            <a:off x="15998031" y="1459413"/>
            <a:ext cx="2280511" cy="2442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Salida o Resultado</a:t>
            </a:r>
          </a:p>
        </p:txBody>
      </p:sp>
      <p:sp>
        <p:nvSpPr>
          <p:cNvPr id="103" name="TextBox 103"/>
          <p:cNvSpPr txBox="1"/>
          <p:nvPr/>
        </p:nvSpPr>
        <p:spPr>
          <a:xfrm>
            <a:off x="1534565" y="5377096"/>
            <a:ext cx="2007443" cy="2442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Insumo</a:t>
            </a:r>
            <a:r>
              <a:rPr lang="en-US" sz="16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 o Entrada</a:t>
            </a:r>
          </a:p>
        </p:txBody>
      </p:sp>
      <p:sp>
        <p:nvSpPr>
          <p:cNvPr id="104" name="TextBox 104"/>
          <p:cNvSpPr txBox="1"/>
          <p:nvPr/>
        </p:nvSpPr>
        <p:spPr>
          <a:xfrm>
            <a:off x="15218515" y="5432196"/>
            <a:ext cx="2979460" cy="48795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Producto o grupo de valor que recibe el resultado</a:t>
            </a:r>
          </a:p>
        </p:txBody>
      </p:sp>
      <p:sp>
        <p:nvSpPr>
          <p:cNvPr id="105" name="TextBox 105"/>
          <p:cNvSpPr txBox="1"/>
          <p:nvPr/>
        </p:nvSpPr>
        <p:spPr>
          <a:xfrm>
            <a:off x="1049373" y="8431778"/>
            <a:ext cx="1090690" cy="48795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872"/>
              </a:lnSpc>
            </a:pPr>
            <a:r>
              <a:rPr lang="es-CO" sz="16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Requisito</a:t>
            </a:r>
          </a:p>
          <a:p>
            <a:pPr>
              <a:lnSpc>
                <a:spcPts val="1872"/>
              </a:lnSpc>
            </a:pPr>
            <a:r>
              <a:rPr lang="es-CO" sz="16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Asociado:</a:t>
            </a:r>
          </a:p>
        </p:txBody>
      </p:sp>
      <p:sp>
        <p:nvSpPr>
          <p:cNvPr id="106" name="TextBox 106"/>
          <p:cNvSpPr txBox="1"/>
          <p:nvPr/>
        </p:nvSpPr>
        <p:spPr>
          <a:xfrm>
            <a:off x="14150357" y="8277487"/>
            <a:ext cx="2117897" cy="97462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87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6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Documentos, </a:t>
            </a:r>
          </a:p>
          <a:p>
            <a:pPr marL="0" marR="0" lvl="0" indent="0" algn="l" defTabSz="914400" rtl="0" eaLnBrk="1" fontAlgn="auto" latinLnBrk="0" hangingPunct="1">
              <a:lnSpc>
                <a:spcPts val="187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6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Riesgos,</a:t>
            </a:r>
          </a:p>
          <a:p>
            <a:pPr marL="0" marR="0" lvl="0" indent="0" algn="l" defTabSz="914400" rtl="0" eaLnBrk="1" fontAlgn="auto" latinLnBrk="0" hangingPunct="1">
              <a:lnSpc>
                <a:spcPts val="187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6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Indicadores y Normatividad legal</a:t>
            </a:r>
          </a:p>
        </p:txBody>
      </p:sp>
      <p:sp>
        <p:nvSpPr>
          <p:cNvPr id="107" name="TextBox 107"/>
          <p:cNvSpPr txBox="1"/>
          <p:nvPr/>
        </p:nvSpPr>
        <p:spPr>
          <a:xfrm>
            <a:off x="109412" y="9706677"/>
            <a:ext cx="911911" cy="2442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Elaboró</a:t>
            </a:r>
            <a:r>
              <a:rPr lang="en-US" sz="16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:</a:t>
            </a:r>
          </a:p>
        </p:txBody>
      </p:sp>
      <p:sp>
        <p:nvSpPr>
          <p:cNvPr id="108" name="TextBox 108"/>
          <p:cNvSpPr txBox="1"/>
          <p:nvPr/>
        </p:nvSpPr>
        <p:spPr>
          <a:xfrm>
            <a:off x="6092446" y="9698772"/>
            <a:ext cx="839230" cy="2442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Revisó:</a:t>
            </a:r>
          </a:p>
        </p:txBody>
      </p:sp>
      <p:sp>
        <p:nvSpPr>
          <p:cNvPr id="109" name="TextBox 109"/>
          <p:cNvSpPr txBox="1"/>
          <p:nvPr/>
        </p:nvSpPr>
        <p:spPr>
          <a:xfrm>
            <a:off x="11778729" y="9645208"/>
            <a:ext cx="940193" cy="2442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Aprobó:</a:t>
            </a:r>
          </a:p>
        </p:txBody>
      </p:sp>
      <p:pic>
        <p:nvPicPr>
          <p:cNvPr id="118" name="Gráfico 117">
            <a:extLst>
              <a:ext uri="{FF2B5EF4-FFF2-40B4-BE49-F238E27FC236}">
                <a16:creationId xmlns:a16="http://schemas.microsoft.com/office/drawing/2014/main" id="{5D778744-8F60-45CE-9D46-A83E6DACB4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4254" y="1430786"/>
            <a:ext cx="583982" cy="583982"/>
          </a:xfrm>
          <a:prstGeom prst="rect">
            <a:avLst/>
          </a:prstGeom>
        </p:spPr>
      </p:pic>
      <p:pic>
        <p:nvPicPr>
          <p:cNvPr id="120" name="Gráfico 119">
            <a:extLst>
              <a:ext uri="{FF2B5EF4-FFF2-40B4-BE49-F238E27FC236}">
                <a16:creationId xmlns:a16="http://schemas.microsoft.com/office/drawing/2014/main" id="{B5C9A838-D49D-4537-9F45-542DA7F849E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9412" y="5311767"/>
            <a:ext cx="476056" cy="476056"/>
          </a:xfrm>
          <a:prstGeom prst="rect">
            <a:avLst/>
          </a:prstGeom>
        </p:spPr>
      </p:pic>
      <p:pic>
        <p:nvPicPr>
          <p:cNvPr id="122" name="Gráfico 121">
            <a:extLst>
              <a:ext uri="{FF2B5EF4-FFF2-40B4-BE49-F238E27FC236}">
                <a16:creationId xmlns:a16="http://schemas.microsoft.com/office/drawing/2014/main" id="{3A3A5791-733D-4B51-BE36-AE5297012AC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4584604" y="1441680"/>
            <a:ext cx="580510" cy="580510"/>
          </a:xfrm>
          <a:prstGeom prst="rect">
            <a:avLst/>
          </a:prstGeom>
        </p:spPr>
      </p:pic>
      <p:pic>
        <p:nvPicPr>
          <p:cNvPr id="124" name="Gráfico 123">
            <a:extLst>
              <a:ext uri="{FF2B5EF4-FFF2-40B4-BE49-F238E27FC236}">
                <a16:creationId xmlns:a16="http://schemas.microsoft.com/office/drawing/2014/main" id="{D3E01211-6624-4841-B08A-49A35419AAA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4554813" y="5484236"/>
            <a:ext cx="664252" cy="664252"/>
          </a:xfrm>
          <a:prstGeom prst="rect">
            <a:avLst/>
          </a:prstGeom>
        </p:spPr>
      </p:pic>
      <p:pic>
        <p:nvPicPr>
          <p:cNvPr id="126" name="Gráfico 125">
            <a:extLst>
              <a:ext uri="{FF2B5EF4-FFF2-40B4-BE49-F238E27FC236}">
                <a16:creationId xmlns:a16="http://schemas.microsoft.com/office/drawing/2014/main" id="{286D7625-23F7-4756-9DDC-64F8C239C79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44742" y="8372189"/>
            <a:ext cx="893374" cy="893374"/>
          </a:xfrm>
          <a:prstGeom prst="rect">
            <a:avLst/>
          </a:prstGeom>
        </p:spPr>
      </p:pic>
      <p:pic>
        <p:nvPicPr>
          <p:cNvPr id="128" name="Gráfico 127">
            <a:extLst>
              <a:ext uri="{FF2B5EF4-FFF2-40B4-BE49-F238E27FC236}">
                <a16:creationId xmlns:a16="http://schemas.microsoft.com/office/drawing/2014/main" id="{CEC92555-9FF4-4C58-BA12-8C7AD5DF87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3394989" y="8573042"/>
            <a:ext cx="843282" cy="843282"/>
          </a:xfrm>
          <a:prstGeom prst="rect">
            <a:avLst/>
          </a:prstGeom>
        </p:spPr>
      </p:pic>
      <p:grpSp>
        <p:nvGrpSpPr>
          <p:cNvPr id="133" name="Grupo 132">
            <a:extLst>
              <a:ext uri="{FF2B5EF4-FFF2-40B4-BE49-F238E27FC236}">
                <a16:creationId xmlns:a16="http://schemas.microsoft.com/office/drawing/2014/main" id="{0640C20F-3F5F-47DA-A990-B15765A340E2}"/>
              </a:ext>
            </a:extLst>
          </p:cNvPr>
          <p:cNvGrpSpPr/>
          <p:nvPr/>
        </p:nvGrpSpPr>
        <p:grpSpPr>
          <a:xfrm>
            <a:off x="3464200" y="1485669"/>
            <a:ext cx="1222995" cy="796167"/>
            <a:chOff x="5391497" y="1517116"/>
            <a:chExt cx="1222995" cy="796167"/>
          </a:xfrm>
        </p:grpSpPr>
        <p:sp>
          <p:nvSpPr>
            <p:cNvPr id="131" name="Elipse 130">
              <a:extLst>
                <a:ext uri="{FF2B5EF4-FFF2-40B4-BE49-F238E27FC236}">
                  <a16:creationId xmlns:a16="http://schemas.microsoft.com/office/drawing/2014/main" id="{E5A078F6-8AF3-4152-B56B-3F645EF7E8DE}"/>
                </a:ext>
              </a:extLst>
            </p:cNvPr>
            <p:cNvSpPr/>
            <p:nvPr/>
          </p:nvSpPr>
          <p:spPr>
            <a:xfrm>
              <a:off x="5629480" y="1517116"/>
              <a:ext cx="796167" cy="796167"/>
            </a:xfrm>
            <a:prstGeom prst="ellipse">
              <a:avLst/>
            </a:prstGeom>
            <a:solidFill>
              <a:srgbClr val="0095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>
                <a:latin typeface="Century Gothic" panose="020B0502020202020204" pitchFamily="34" charset="0"/>
              </a:endParaRPr>
            </a:p>
          </p:txBody>
        </p:sp>
        <p:sp>
          <p:nvSpPr>
            <p:cNvPr id="132" name="TextBox 98">
              <a:extLst>
                <a:ext uri="{FF2B5EF4-FFF2-40B4-BE49-F238E27FC236}">
                  <a16:creationId xmlns:a16="http://schemas.microsoft.com/office/drawing/2014/main" id="{4B736870-4491-4EAD-985A-426DD1882382}"/>
                </a:ext>
              </a:extLst>
            </p:cNvPr>
            <p:cNvSpPr txBox="1"/>
            <p:nvPr/>
          </p:nvSpPr>
          <p:spPr>
            <a:xfrm>
              <a:off x="5391497" y="1947036"/>
              <a:ext cx="1222995" cy="319255"/>
            </a:xfrm>
            <a:prstGeom prst="rect">
              <a:avLst/>
            </a:prstGeom>
          </p:spPr>
          <p:txBody>
            <a:bodyPr wrap="square" lIns="0" tIns="0" rIns="0" bIns="0" rtlCol="0" anchor="ctr">
              <a:spAutoFit/>
            </a:bodyPr>
            <a:lstStyle/>
            <a:p>
              <a:pPr algn="ctr">
                <a:lnSpc>
                  <a:spcPts val="1872"/>
                </a:lnSpc>
              </a:pPr>
              <a:r>
                <a:rPr lang="en-US" sz="48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P</a:t>
              </a:r>
            </a:p>
          </p:txBody>
        </p:sp>
      </p:grpSp>
      <p:grpSp>
        <p:nvGrpSpPr>
          <p:cNvPr id="140" name="Grupo 139">
            <a:extLst>
              <a:ext uri="{FF2B5EF4-FFF2-40B4-BE49-F238E27FC236}">
                <a16:creationId xmlns:a16="http://schemas.microsoft.com/office/drawing/2014/main" id="{D09A06EF-4083-483F-92D3-51B5356C7E71}"/>
              </a:ext>
            </a:extLst>
          </p:cNvPr>
          <p:cNvGrpSpPr/>
          <p:nvPr/>
        </p:nvGrpSpPr>
        <p:grpSpPr>
          <a:xfrm>
            <a:off x="8972153" y="1442937"/>
            <a:ext cx="1222995" cy="796167"/>
            <a:chOff x="5416065" y="1517116"/>
            <a:chExt cx="1222995" cy="796167"/>
          </a:xfrm>
        </p:grpSpPr>
        <p:sp>
          <p:nvSpPr>
            <p:cNvPr id="141" name="Elipse 140">
              <a:extLst>
                <a:ext uri="{FF2B5EF4-FFF2-40B4-BE49-F238E27FC236}">
                  <a16:creationId xmlns:a16="http://schemas.microsoft.com/office/drawing/2014/main" id="{84EBBAD8-1A43-4C45-B895-C15FC5E4492B}"/>
                </a:ext>
              </a:extLst>
            </p:cNvPr>
            <p:cNvSpPr/>
            <p:nvPr/>
          </p:nvSpPr>
          <p:spPr>
            <a:xfrm>
              <a:off x="5629480" y="1517116"/>
              <a:ext cx="796167" cy="796167"/>
            </a:xfrm>
            <a:prstGeom prst="ellipse">
              <a:avLst/>
            </a:prstGeom>
            <a:solidFill>
              <a:srgbClr val="0095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>
                <a:latin typeface="Century Gothic" panose="020B0502020202020204" pitchFamily="34" charset="0"/>
              </a:endParaRPr>
            </a:p>
          </p:txBody>
        </p:sp>
        <p:sp>
          <p:nvSpPr>
            <p:cNvPr id="142" name="TextBox 98">
              <a:extLst>
                <a:ext uri="{FF2B5EF4-FFF2-40B4-BE49-F238E27FC236}">
                  <a16:creationId xmlns:a16="http://schemas.microsoft.com/office/drawing/2014/main" id="{A30B5B8C-5BD6-4721-BA8C-E0C9238190C9}"/>
                </a:ext>
              </a:extLst>
            </p:cNvPr>
            <p:cNvSpPr txBox="1"/>
            <p:nvPr/>
          </p:nvSpPr>
          <p:spPr>
            <a:xfrm>
              <a:off x="5416065" y="1947564"/>
              <a:ext cx="1222995" cy="319255"/>
            </a:xfrm>
            <a:prstGeom prst="rect">
              <a:avLst/>
            </a:prstGeom>
          </p:spPr>
          <p:txBody>
            <a:bodyPr wrap="square" lIns="0" tIns="0" rIns="0" bIns="0" rtlCol="0" anchor="ctr">
              <a:spAutoFit/>
            </a:bodyPr>
            <a:lstStyle/>
            <a:p>
              <a:pPr algn="ctr">
                <a:lnSpc>
                  <a:spcPts val="1872"/>
                </a:lnSpc>
              </a:pPr>
              <a:r>
                <a:rPr lang="en-US" sz="48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H</a:t>
              </a:r>
            </a:p>
          </p:txBody>
        </p:sp>
      </p:grpSp>
      <p:grpSp>
        <p:nvGrpSpPr>
          <p:cNvPr id="143" name="Grupo 142">
            <a:extLst>
              <a:ext uri="{FF2B5EF4-FFF2-40B4-BE49-F238E27FC236}">
                <a16:creationId xmlns:a16="http://schemas.microsoft.com/office/drawing/2014/main" id="{FF4EA26C-57D9-4F12-898D-0B40647A2C0D}"/>
              </a:ext>
            </a:extLst>
          </p:cNvPr>
          <p:cNvGrpSpPr/>
          <p:nvPr/>
        </p:nvGrpSpPr>
        <p:grpSpPr>
          <a:xfrm>
            <a:off x="8923772" y="5397412"/>
            <a:ext cx="1222995" cy="796167"/>
            <a:chOff x="5413362" y="1413359"/>
            <a:chExt cx="1222995" cy="796167"/>
          </a:xfrm>
        </p:grpSpPr>
        <p:sp>
          <p:nvSpPr>
            <p:cNvPr id="144" name="Elipse 143">
              <a:extLst>
                <a:ext uri="{FF2B5EF4-FFF2-40B4-BE49-F238E27FC236}">
                  <a16:creationId xmlns:a16="http://schemas.microsoft.com/office/drawing/2014/main" id="{D128A498-1928-469F-893A-2CA58A433C0C}"/>
                </a:ext>
              </a:extLst>
            </p:cNvPr>
            <p:cNvSpPr/>
            <p:nvPr/>
          </p:nvSpPr>
          <p:spPr>
            <a:xfrm>
              <a:off x="5629781" y="1413359"/>
              <a:ext cx="796167" cy="796167"/>
            </a:xfrm>
            <a:prstGeom prst="ellipse">
              <a:avLst/>
            </a:prstGeom>
            <a:solidFill>
              <a:srgbClr val="0095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>
                <a:latin typeface="Century Gothic" panose="020B0502020202020204" pitchFamily="34" charset="0"/>
              </a:endParaRPr>
            </a:p>
          </p:txBody>
        </p:sp>
        <p:sp>
          <p:nvSpPr>
            <p:cNvPr id="145" name="TextBox 98">
              <a:extLst>
                <a:ext uri="{FF2B5EF4-FFF2-40B4-BE49-F238E27FC236}">
                  <a16:creationId xmlns:a16="http://schemas.microsoft.com/office/drawing/2014/main" id="{15A62D0A-1452-44B6-A0CB-880FB2BF475B}"/>
                </a:ext>
              </a:extLst>
            </p:cNvPr>
            <p:cNvSpPr txBox="1"/>
            <p:nvPr/>
          </p:nvSpPr>
          <p:spPr>
            <a:xfrm>
              <a:off x="5413362" y="1823862"/>
              <a:ext cx="1222995" cy="319255"/>
            </a:xfrm>
            <a:prstGeom prst="rect">
              <a:avLst/>
            </a:prstGeom>
          </p:spPr>
          <p:txBody>
            <a:bodyPr wrap="square" lIns="0" tIns="0" rIns="0" bIns="0" rtlCol="0" anchor="ctr">
              <a:spAutoFit/>
            </a:bodyPr>
            <a:lstStyle/>
            <a:p>
              <a:pPr algn="ctr">
                <a:lnSpc>
                  <a:spcPts val="1872"/>
                </a:lnSpc>
              </a:pPr>
              <a:r>
                <a:rPr lang="en-US" sz="48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V</a:t>
              </a:r>
            </a:p>
          </p:txBody>
        </p:sp>
      </p:grpSp>
      <p:grpSp>
        <p:nvGrpSpPr>
          <p:cNvPr id="146" name="Grupo 145">
            <a:extLst>
              <a:ext uri="{FF2B5EF4-FFF2-40B4-BE49-F238E27FC236}">
                <a16:creationId xmlns:a16="http://schemas.microsoft.com/office/drawing/2014/main" id="{9F1B4100-E36A-4DB2-B4DE-04A475E60332}"/>
              </a:ext>
            </a:extLst>
          </p:cNvPr>
          <p:cNvGrpSpPr/>
          <p:nvPr/>
        </p:nvGrpSpPr>
        <p:grpSpPr>
          <a:xfrm>
            <a:off x="3547459" y="5397413"/>
            <a:ext cx="1014989" cy="664533"/>
            <a:chOff x="4692076" y="1364572"/>
            <a:chExt cx="1222995" cy="796167"/>
          </a:xfrm>
        </p:grpSpPr>
        <p:sp>
          <p:nvSpPr>
            <p:cNvPr id="147" name="Elipse 146">
              <a:extLst>
                <a:ext uri="{FF2B5EF4-FFF2-40B4-BE49-F238E27FC236}">
                  <a16:creationId xmlns:a16="http://schemas.microsoft.com/office/drawing/2014/main" id="{486A0169-520F-4131-8BC9-E7BB9C776F86}"/>
                </a:ext>
              </a:extLst>
            </p:cNvPr>
            <p:cNvSpPr/>
            <p:nvPr/>
          </p:nvSpPr>
          <p:spPr>
            <a:xfrm>
              <a:off x="4906445" y="1364572"/>
              <a:ext cx="796167" cy="796167"/>
            </a:xfrm>
            <a:prstGeom prst="ellipse">
              <a:avLst/>
            </a:prstGeom>
            <a:solidFill>
              <a:srgbClr val="0095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>
                <a:latin typeface="Century Gothic" panose="020B0502020202020204" pitchFamily="34" charset="0"/>
              </a:endParaRPr>
            </a:p>
          </p:txBody>
        </p:sp>
        <p:sp>
          <p:nvSpPr>
            <p:cNvPr id="148" name="TextBox 98">
              <a:extLst>
                <a:ext uri="{FF2B5EF4-FFF2-40B4-BE49-F238E27FC236}">
                  <a16:creationId xmlns:a16="http://schemas.microsoft.com/office/drawing/2014/main" id="{96F8AEFF-9659-4AEF-8249-1CA1F13A955B}"/>
                </a:ext>
              </a:extLst>
            </p:cNvPr>
            <p:cNvSpPr txBox="1"/>
            <p:nvPr/>
          </p:nvSpPr>
          <p:spPr>
            <a:xfrm>
              <a:off x="4692076" y="1723656"/>
              <a:ext cx="1222995" cy="382495"/>
            </a:xfrm>
            <a:prstGeom prst="rect">
              <a:avLst/>
            </a:prstGeom>
          </p:spPr>
          <p:txBody>
            <a:bodyPr wrap="square" lIns="0" tIns="0" rIns="0" bIns="0" rtlCol="0" anchor="ctr">
              <a:spAutoFit/>
            </a:bodyPr>
            <a:lstStyle/>
            <a:p>
              <a:pPr algn="ctr">
                <a:lnSpc>
                  <a:spcPts val="1872"/>
                </a:lnSpc>
              </a:pPr>
              <a:r>
                <a:rPr lang="en-US" sz="4800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A</a:t>
              </a:r>
            </a:p>
          </p:txBody>
        </p:sp>
      </p:grpSp>
      <p:sp>
        <p:nvSpPr>
          <p:cNvPr id="149" name="CuadroTexto 148">
            <a:extLst>
              <a:ext uri="{FF2B5EF4-FFF2-40B4-BE49-F238E27FC236}">
                <a16:creationId xmlns:a16="http://schemas.microsoft.com/office/drawing/2014/main" id="{B61C0742-3694-4F00-A129-AB063273A2E8}"/>
              </a:ext>
            </a:extLst>
          </p:cNvPr>
          <p:cNvSpPr txBox="1"/>
          <p:nvPr/>
        </p:nvSpPr>
        <p:spPr>
          <a:xfrm>
            <a:off x="4679035" y="2154159"/>
            <a:ext cx="41037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Formular plan y estrategias  de trabajo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Diagnosticar  revisar instrumentos de planeación y normativos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Generar, revisar y/o analizar información temática sobre: prioridades de conservación, representatividad y conectividad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Proponer recomendaciones para la inclusión de las Áreas Protegidas - AP en los instrumentos de ordenamiento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Orientar los espacios de coordinación y articulación del SINAP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Revisar la base de datos de los usuarios de acceso al RUNAP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Revisar Fichas de Insumo SIMSINAP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Establecer el diseño del proceso estadístico para la Operación Estadística-  OE RUNAP</a:t>
            </a:r>
          </a:p>
        </p:txBody>
      </p:sp>
      <p:sp>
        <p:nvSpPr>
          <p:cNvPr id="150" name="CuadroTexto 149">
            <a:extLst>
              <a:ext uri="{FF2B5EF4-FFF2-40B4-BE49-F238E27FC236}">
                <a16:creationId xmlns:a16="http://schemas.microsoft.com/office/drawing/2014/main" id="{C8F1087B-A787-4534-9152-71EB3EA2BAC3}"/>
              </a:ext>
            </a:extLst>
          </p:cNvPr>
          <p:cNvSpPr txBox="1"/>
          <p:nvPr/>
        </p:nvSpPr>
        <p:spPr>
          <a:xfrm>
            <a:off x="9187472" y="2369563"/>
            <a:ext cx="51223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Divulgar documento SINAP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Realizar la  actualización instrumentos planeación SINAP; registro de RNSC; asistencia técnica; lineamientos para impulsar procesos de conectividad.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Resolver Trámites de RNSC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Administrar la información y datos del monitoreo del SINAP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Orientar espacios de participación regional y nacional.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Actualizar el portafolio de prioridades de conservación de escala nacional.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Desarrollar la ruta para la declaración de Áreas Protegidas.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Actualizar  y difundir información RUNAP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Administrar la OE RUNAP</a:t>
            </a:r>
            <a:endParaRPr lang="es-CO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1" name="CuadroTexto 150">
            <a:extLst>
              <a:ext uri="{FF2B5EF4-FFF2-40B4-BE49-F238E27FC236}">
                <a16:creationId xmlns:a16="http://schemas.microsoft.com/office/drawing/2014/main" id="{08CA88B5-1876-422A-9F6D-FD11BD3BCBD6}"/>
              </a:ext>
            </a:extLst>
          </p:cNvPr>
          <p:cNvSpPr txBox="1"/>
          <p:nvPr/>
        </p:nvSpPr>
        <p:spPr>
          <a:xfrm>
            <a:off x="15187445" y="1783522"/>
            <a:ext cx="29950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 Nacional de Desarrollo- PND Plan Estratégico Sectorial – PES con la participación de PNNC</a:t>
            </a:r>
          </a:p>
        </p:txBody>
      </p:sp>
      <p:sp>
        <p:nvSpPr>
          <p:cNvPr id="152" name="CuadroTexto 151">
            <a:extLst>
              <a:ext uri="{FF2B5EF4-FFF2-40B4-BE49-F238E27FC236}">
                <a16:creationId xmlns:a16="http://schemas.microsoft.com/office/drawing/2014/main" id="{F76F7993-1020-4BFC-8F28-431A7588DB99}"/>
              </a:ext>
            </a:extLst>
          </p:cNvPr>
          <p:cNvSpPr txBox="1"/>
          <p:nvPr/>
        </p:nvSpPr>
        <p:spPr>
          <a:xfrm>
            <a:off x="144742" y="2018754"/>
            <a:ext cx="335228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Font typeface="+mj-lt"/>
              <a:buAutoNum type="arabicPeriod"/>
            </a:pPr>
            <a:r>
              <a:rPr lang="es-CO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DNP</a:t>
            </a:r>
          </a:p>
          <a:p>
            <a:pPr marL="228600" indent="-228600">
              <a:buFont typeface="+mj-lt"/>
              <a:buAutoNum type="arabicPeriod"/>
            </a:pPr>
            <a:r>
              <a:rPr lang="es-CO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Entes internacionales, </a:t>
            </a:r>
            <a:r>
              <a:rPr lang="es-CO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ONGs</a:t>
            </a:r>
            <a:r>
              <a:rPr lang="es-CO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Ministerios y entidades líderes de política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Departamento Administrativo Nacional de Estadística- DANE 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Subsistemas  Y Admón. de </a:t>
            </a:r>
            <a:r>
              <a:rPr lang="es-CO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AP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Organizaciones  articuladoras de las RNSC- OARNSC</a:t>
            </a:r>
            <a:r>
              <a:rPr lang="es-CO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y </a:t>
            </a: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Reservas naturales de la sociedad </a:t>
            </a:r>
            <a:r>
              <a:rPr lang="es-E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Ciivil</a:t>
            </a: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- </a:t>
            </a:r>
            <a:r>
              <a:rPr lang="es-CO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RNSC. </a:t>
            </a:r>
            <a:endParaRPr lang="es-ES" sz="11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228600" indent="-228600" algn="just">
              <a:buFont typeface="+mj-lt"/>
              <a:buAutoNum type="arabicPeriod"/>
            </a:pP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Institutos de Investigación SINA- Autoridades y Entidades Competentes (CAR)</a:t>
            </a:r>
          </a:p>
          <a:p>
            <a:pPr marL="228600" indent="-228600">
              <a:buFont typeface="+mj-lt"/>
              <a:buAutoNum type="arabicPeriod"/>
            </a:pP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Grupo de Evaluación y Tramites Ambientales GTEA</a:t>
            </a:r>
          </a:p>
          <a:p>
            <a:pPr marL="228600" indent="-228600">
              <a:buFont typeface="+mj-lt"/>
              <a:buAutoNum type="arabicPeriod"/>
            </a:pPr>
            <a:r>
              <a:rPr lang="es-CO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Grupos de valor y de interés</a:t>
            </a:r>
          </a:p>
          <a:p>
            <a:pPr marL="228600" indent="-228600">
              <a:buFont typeface="+mj-lt"/>
              <a:buAutoNum type="arabicPeriod"/>
            </a:pPr>
            <a:r>
              <a:rPr lang="es-CO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Todos los procesos</a:t>
            </a:r>
          </a:p>
          <a:p>
            <a:pPr marL="228600" indent="-228600">
              <a:buFont typeface="+mj-lt"/>
              <a:buAutoNum type="arabicPeriod"/>
            </a:pPr>
            <a:r>
              <a:rPr lang="es-CO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Entes territoriales – Comunidad Local</a:t>
            </a:r>
          </a:p>
          <a:p>
            <a:pPr marL="228600" indent="-228600">
              <a:buFont typeface="+mj-lt"/>
              <a:buAutoNum type="arabicPeriod"/>
            </a:pPr>
            <a:r>
              <a:rPr lang="es-CO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Entes de control</a:t>
            </a:r>
          </a:p>
        </p:txBody>
      </p:sp>
      <p:sp>
        <p:nvSpPr>
          <p:cNvPr id="153" name="CuadroTexto 152">
            <a:extLst>
              <a:ext uri="{FF2B5EF4-FFF2-40B4-BE49-F238E27FC236}">
                <a16:creationId xmlns:a16="http://schemas.microsoft.com/office/drawing/2014/main" id="{8C7A9F4F-6C7A-4306-BFC0-E592641750C0}"/>
              </a:ext>
            </a:extLst>
          </p:cNvPr>
          <p:cNvSpPr txBox="1"/>
          <p:nvPr/>
        </p:nvSpPr>
        <p:spPr>
          <a:xfrm>
            <a:off x="4539564" y="5922581"/>
            <a:ext cx="43238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Tomar acciones de mejora con base en los resultados de la medición de indicadores, auditorías internas, auditorias de entes de control, informes de seguimiento y demás mecanismos de evaluación definidos.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Adoptar normas, políticas, lineamientos, referentes, estándares y orientaciones para la ejecución y mejora del proceso 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Actualizar actividades y plan de racionalización de tramites </a:t>
            </a:r>
            <a:endParaRPr lang="es-CO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5" name="CuadroTexto 154">
            <a:extLst>
              <a:ext uri="{FF2B5EF4-FFF2-40B4-BE49-F238E27FC236}">
                <a16:creationId xmlns:a16="http://schemas.microsoft.com/office/drawing/2014/main" id="{60896E4A-356B-494A-BB24-16BC55F6E51C}"/>
              </a:ext>
            </a:extLst>
          </p:cNvPr>
          <p:cNvSpPr txBox="1"/>
          <p:nvPr/>
        </p:nvSpPr>
        <p:spPr>
          <a:xfrm>
            <a:off x="15252173" y="5886067"/>
            <a:ext cx="290534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Font typeface="+mj-lt"/>
              <a:buAutoNum type="arabicPeriod"/>
            </a:pPr>
            <a:r>
              <a:rPr lang="es-CO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DNP</a:t>
            </a:r>
          </a:p>
          <a:p>
            <a:pPr marL="228600" indent="-228600">
              <a:buFont typeface="+mj-lt"/>
              <a:buAutoNum type="arabicPeriod"/>
            </a:pPr>
            <a:r>
              <a:rPr lang="es-CO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Entes internacionales, </a:t>
            </a:r>
            <a:r>
              <a:rPr lang="es-CO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ONGs</a:t>
            </a:r>
            <a:r>
              <a:rPr lang="es-CO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, Ministerios y entidades líderes de política</a:t>
            </a:r>
          </a:p>
          <a:p>
            <a:pPr marL="228600" indent="-228600">
              <a:buFont typeface="+mj-lt"/>
              <a:buAutoNum type="arabicPeriod"/>
            </a:pP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Departamento Administrativo Nacional de Estadística DANE</a:t>
            </a:r>
          </a:p>
          <a:p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4.Coordinación del SINAP- Administración y Manejo de Áreas Protegidas</a:t>
            </a:r>
          </a:p>
          <a:p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5-6-7-8-9-10 Todos los Procesos; Grupo de valor y Grupo de Interés</a:t>
            </a:r>
            <a:b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</a:b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11. Entes de control</a:t>
            </a:r>
          </a:p>
        </p:txBody>
      </p:sp>
      <p:sp>
        <p:nvSpPr>
          <p:cNvPr id="159" name="CuadroTexto 158">
            <a:extLst>
              <a:ext uri="{FF2B5EF4-FFF2-40B4-BE49-F238E27FC236}">
                <a16:creationId xmlns:a16="http://schemas.microsoft.com/office/drawing/2014/main" id="{9EEC1CD9-89BB-4BA3-AEF1-67F72F633DEF}"/>
              </a:ext>
            </a:extLst>
          </p:cNvPr>
          <p:cNvSpPr txBox="1"/>
          <p:nvPr/>
        </p:nvSpPr>
        <p:spPr>
          <a:xfrm>
            <a:off x="985519" y="9473344"/>
            <a:ext cx="50949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050" dirty="0">
                <a:latin typeface="Century Gothic" panose="020B0502020202020204" pitchFamily="34" charset="0"/>
              </a:rPr>
              <a:t>Marcela Borda Rodriguez - Contratista OAP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050" dirty="0">
                <a:latin typeface="Century Gothic" panose="020B0502020202020204" pitchFamily="34" charset="0"/>
              </a:rPr>
              <a:t>Jairo González  - </a:t>
            </a:r>
            <a:r>
              <a:rPr kumimoji="0" lang="es-CO" sz="105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Contratista Enlace Calidad GGIS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050" dirty="0">
                <a:latin typeface="Century Gothic" panose="020B0502020202020204" pitchFamily="34" charset="0"/>
              </a:rPr>
              <a:t>Rubiela Peña – Funcionaria Grado 16 GGIS ;  Marcela Alvear – Contratista GGIS ;  Carolina Mateus – Contratista GTEA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CO" sz="1050" dirty="0">
              <a:latin typeface="Century Gothic" panose="020B0502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05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  <a:p>
            <a:pPr algn="just"/>
            <a:r>
              <a:rPr lang="es-CO" sz="10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 </a:t>
            </a:r>
          </a:p>
          <a:p>
            <a:pPr algn="just"/>
            <a:r>
              <a:rPr lang="es-CO" sz="10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  <p:sp>
        <p:nvSpPr>
          <p:cNvPr id="160" name="CuadroTexto 159">
            <a:extLst>
              <a:ext uri="{FF2B5EF4-FFF2-40B4-BE49-F238E27FC236}">
                <a16:creationId xmlns:a16="http://schemas.microsoft.com/office/drawing/2014/main" id="{762945FB-D055-463B-9ADE-0F1B8C44432A}"/>
              </a:ext>
            </a:extLst>
          </p:cNvPr>
          <p:cNvSpPr txBox="1"/>
          <p:nvPr/>
        </p:nvSpPr>
        <p:spPr>
          <a:xfrm>
            <a:off x="7315201" y="9607565"/>
            <a:ext cx="449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61" name="CuadroTexto 160">
            <a:extLst>
              <a:ext uri="{FF2B5EF4-FFF2-40B4-BE49-F238E27FC236}">
                <a16:creationId xmlns:a16="http://schemas.microsoft.com/office/drawing/2014/main" id="{E64ED57E-8437-4222-AC46-59CAFF5A6AB9}"/>
              </a:ext>
            </a:extLst>
          </p:cNvPr>
          <p:cNvSpPr txBox="1"/>
          <p:nvPr/>
        </p:nvSpPr>
        <p:spPr>
          <a:xfrm>
            <a:off x="12846052" y="9623701"/>
            <a:ext cx="52213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Luis Alberto Cruz Colorado</a:t>
            </a:r>
          </a:p>
          <a:p>
            <a:pPr algn="just"/>
            <a:r>
              <a:rPr lang="es-E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Coordinador Grupo Gestión e Integración del SINAP</a:t>
            </a:r>
            <a:endParaRPr lang="es-CO" sz="1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7" name="Freeform 77">
            <a:extLst>
              <a:ext uri="{FF2B5EF4-FFF2-40B4-BE49-F238E27FC236}">
                <a16:creationId xmlns:a16="http://schemas.microsoft.com/office/drawing/2014/main" id="{0CB80D8F-AFC7-96C0-E530-C0A90E52076F}"/>
              </a:ext>
            </a:extLst>
          </p:cNvPr>
          <p:cNvSpPr/>
          <p:nvPr/>
        </p:nvSpPr>
        <p:spPr>
          <a:xfrm>
            <a:off x="44263" y="56591"/>
            <a:ext cx="2494023" cy="1029289"/>
          </a:xfrm>
          <a:custGeom>
            <a:avLst/>
            <a:gdLst/>
            <a:ahLst/>
            <a:cxnLst/>
            <a:rect l="l" t="t" r="r" b="b"/>
            <a:pathLst>
              <a:path w="3074492" h="1200138">
                <a:moveTo>
                  <a:pt x="0" y="0"/>
                </a:moveTo>
                <a:lnTo>
                  <a:pt x="3074493" y="0"/>
                </a:lnTo>
                <a:lnTo>
                  <a:pt x="3074493" y="1200138"/>
                </a:lnTo>
                <a:lnTo>
                  <a:pt x="0" y="1200138"/>
                </a:lnTo>
                <a:lnTo>
                  <a:pt x="0" y="0"/>
                </a:lnTo>
                <a:close/>
              </a:path>
            </a:pathLst>
          </a:custGeom>
          <a:blipFill>
            <a:blip r:embed="rId15"/>
            <a:stretch>
              <a:fillRect/>
            </a:stretch>
          </a:blipFill>
        </p:spPr>
        <p:txBody>
          <a:bodyPr/>
          <a:lstStyle/>
          <a:p>
            <a:endParaRPr lang="es-ES">
              <a:latin typeface="Century Gothic" panose="020B0502020202020204" pitchFamily="34" charset="0"/>
            </a:endParaRPr>
          </a:p>
        </p:txBody>
      </p:sp>
      <p:grpSp>
        <p:nvGrpSpPr>
          <p:cNvPr id="88" name="Group 78">
            <a:extLst>
              <a:ext uri="{FF2B5EF4-FFF2-40B4-BE49-F238E27FC236}">
                <a16:creationId xmlns:a16="http://schemas.microsoft.com/office/drawing/2014/main" id="{7E269137-3EE5-CB84-5169-E7BC7C8CEB31}"/>
              </a:ext>
            </a:extLst>
          </p:cNvPr>
          <p:cNvGrpSpPr/>
          <p:nvPr/>
        </p:nvGrpSpPr>
        <p:grpSpPr>
          <a:xfrm>
            <a:off x="16190320" y="119269"/>
            <a:ext cx="2036650" cy="334244"/>
            <a:chOff x="0" y="0"/>
            <a:chExt cx="1365290" cy="108463"/>
          </a:xfrm>
        </p:grpSpPr>
        <p:sp>
          <p:nvSpPr>
            <p:cNvPr id="89" name="Freeform 79">
              <a:extLst>
                <a:ext uri="{FF2B5EF4-FFF2-40B4-BE49-F238E27FC236}">
                  <a16:creationId xmlns:a16="http://schemas.microsoft.com/office/drawing/2014/main" id="{9DF61DE9-2E22-12CB-00A4-3B055D3DD5DA}"/>
                </a:ext>
              </a:extLst>
            </p:cNvPr>
            <p:cNvSpPr/>
            <p:nvPr/>
          </p:nvSpPr>
          <p:spPr>
            <a:xfrm>
              <a:off x="0" y="0"/>
              <a:ext cx="1365290" cy="108463"/>
            </a:xfrm>
            <a:custGeom>
              <a:avLst/>
              <a:gdLst/>
              <a:ahLst/>
              <a:cxnLst/>
              <a:rect l="l" t="t" r="r" b="b"/>
              <a:pathLst>
                <a:path w="1365290" h="108463">
                  <a:moveTo>
                    <a:pt x="0" y="0"/>
                  </a:moveTo>
                  <a:lnTo>
                    <a:pt x="1365290" y="0"/>
                  </a:lnTo>
                  <a:lnTo>
                    <a:pt x="1365290" y="108463"/>
                  </a:lnTo>
                  <a:lnTo>
                    <a:pt x="0" y="10846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90" name="TextBox 80">
              <a:extLst>
                <a:ext uri="{FF2B5EF4-FFF2-40B4-BE49-F238E27FC236}">
                  <a16:creationId xmlns:a16="http://schemas.microsoft.com/office/drawing/2014/main" id="{D2D99D91-97A2-3A5E-857C-9F3BF0E9E2BF}"/>
                </a:ext>
              </a:extLst>
            </p:cNvPr>
            <p:cNvSpPr txBox="1"/>
            <p:nvPr/>
          </p:nvSpPr>
          <p:spPr>
            <a:xfrm>
              <a:off x="0" y="-57150"/>
              <a:ext cx="1365290" cy="16561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1" name="Group 81">
            <a:extLst>
              <a:ext uri="{FF2B5EF4-FFF2-40B4-BE49-F238E27FC236}">
                <a16:creationId xmlns:a16="http://schemas.microsoft.com/office/drawing/2014/main" id="{1B327B43-E617-6630-6D1F-62CD6268A249}"/>
              </a:ext>
            </a:extLst>
          </p:cNvPr>
          <p:cNvGrpSpPr/>
          <p:nvPr/>
        </p:nvGrpSpPr>
        <p:grpSpPr>
          <a:xfrm>
            <a:off x="16203387" y="536134"/>
            <a:ext cx="2010516" cy="334244"/>
            <a:chOff x="0" y="0"/>
            <a:chExt cx="1365290" cy="108463"/>
          </a:xfrm>
        </p:grpSpPr>
        <p:sp>
          <p:nvSpPr>
            <p:cNvPr id="92" name="Freeform 82">
              <a:extLst>
                <a:ext uri="{FF2B5EF4-FFF2-40B4-BE49-F238E27FC236}">
                  <a16:creationId xmlns:a16="http://schemas.microsoft.com/office/drawing/2014/main" id="{53536B13-31AA-6652-1746-392A4477DE3D}"/>
                </a:ext>
              </a:extLst>
            </p:cNvPr>
            <p:cNvSpPr/>
            <p:nvPr/>
          </p:nvSpPr>
          <p:spPr>
            <a:xfrm>
              <a:off x="0" y="0"/>
              <a:ext cx="1365290" cy="108463"/>
            </a:xfrm>
            <a:custGeom>
              <a:avLst/>
              <a:gdLst/>
              <a:ahLst/>
              <a:cxnLst/>
              <a:rect l="l" t="t" r="r" b="b"/>
              <a:pathLst>
                <a:path w="1365290" h="108463">
                  <a:moveTo>
                    <a:pt x="0" y="0"/>
                  </a:moveTo>
                  <a:lnTo>
                    <a:pt x="1365290" y="0"/>
                  </a:lnTo>
                  <a:lnTo>
                    <a:pt x="1365290" y="108463"/>
                  </a:lnTo>
                  <a:lnTo>
                    <a:pt x="0" y="10846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93" name="TextBox 83">
              <a:extLst>
                <a:ext uri="{FF2B5EF4-FFF2-40B4-BE49-F238E27FC236}">
                  <a16:creationId xmlns:a16="http://schemas.microsoft.com/office/drawing/2014/main" id="{227ACB53-79C4-9CEB-89EC-A6C7DCC1D2FA}"/>
                </a:ext>
              </a:extLst>
            </p:cNvPr>
            <p:cNvSpPr txBox="1"/>
            <p:nvPr/>
          </p:nvSpPr>
          <p:spPr>
            <a:xfrm>
              <a:off x="0" y="-57150"/>
              <a:ext cx="1365290" cy="16561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grpSp>
        <p:nvGrpSpPr>
          <p:cNvPr id="94" name="Group 84">
            <a:extLst>
              <a:ext uri="{FF2B5EF4-FFF2-40B4-BE49-F238E27FC236}">
                <a16:creationId xmlns:a16="http://schemas.microsoft.com/office/drawing/2014/main" id="{13143A18-4451-A761-E454-BB6E0625A508}"/>
              </a:ext>
            </a:extLst>
          </p:cNvPr>
          <p:cNvGrpSpPr/>
          <p:nvPr/>
        </p:nvGrpSpPr>
        <p:grpSpPr>
          <a:xfrm>
            <a:off x="16213605" y="940883"/>
            <a:ext cx="2010517" cy="334244"/>
            <a:chOff x="0" y="0"/>
            <a:chExt cx="1365290" cy="108463"/>
          </a:xfrm>
        </p:grpSpPr>
        <p:sp>
          <p:nvSpPr>
            <p:cNvPr id="95" name="Freeform 85">
              <a:extLst>
                <a:ext uri="{FF2B5EF4-FFF2-40B4-BE49-F238E27FC236}">
                  <a16:creationId xmlns:a16="http://schemas.microsoft.com/office/drawing/2014/main" id="{5AC18C8B-7BBA-018B-1CA8-3AA9FFEE3FA1}"/>
                </a:ext>
              </a:extLst>
            </p:cNvPr>
            <p:cNvSpPr/>
            <p:nvPr/>
          </p:nvSpPr>
          <p:spPr>
            <a:xfrm>
              <a:off x="0" y="0"/>
              <a:ext cx="1365290" cy="108463"/>
            </a:xfrm>
            <a:custGeom>
              <a:avLst/>
              <a:gdLst/>
              <a:ahLst/>
              <a:cxnLst/>
              <a:rect l="l" t="t" r="r" b="b"/>
              <a:pathLst>
                <a:path w="1365290" h="108463">
                  <a:moveTo>
                    <a:pt x="0" y="0"/>
                  </a:moveTo>
                  <a:lnTo>
                    <a:pt x="1365290" y="0"/>
                  </a:lnTo>
                  <a:lnTo>
                    <a:pt x="1365290" y="108463"/>
                  </a:lnTo>
                  <a:lnTo>
                    <a:pt x="0" y="10846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>
                <a:latin typeface="Century Gothic" panose="020B0502020202020204" pitchFamily="34" charset="0"/>
              </a:endParaRPr>
            </a:p>
          </p:txBody>
        </p:sp>
        <p:sp>
          <p:nvSpPr>
            <p:cNvPr id="96" name="TextBox 86">
              <a:extLst>
                <a:ext uri="{FF2B5EF4-FFF2-40B4-BE49-F238E27FC236}">
                  <a16:creationId xmlns:a16="http://schemas.microsoft.com/office/drawing/2014/main" id="{F670669C-48BA-4AC0-0CFB-FB8F52EC26D9}"/>
                </a:ext>
              </a:extLst>
            </p:cNvPr>
            <p:cNvSpPr txBox="1"/>
            <p:nvPr/>
          </p:nvSpPr>
          <p:spPr>
            <a:xfrm>
              <a:off x="0" y="-57150"/>
              <a:ext cx="1365290" cy="16561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>
                <a:latin typeface="Century Gothic" panose="020B0502020202020204" pitchFamily="34" charset="0"/>
              </a:endParaRPr>
            </a:p>
          </p:txBody>
        </p:sp>
      </p:grpSp>
      <p:sp>
        <p:nvSpPr>
          <p:cNvPr id="115" name="TextBox 110">
            <a:extLst>
              <a:ext uri="{FF2B5EF4-FFF2-40B4-BE49-F238E27FC236}">
                <a16:creationId xmlns:a16="http://schemas.microsoft.com/office/drawing/2014/main" id="{68F032FF-5BE4-C429-01A5-57CD2127DEC0}"/>
              </a:ext>
            </a:extLst>
          </p:cNvPr>
          <p:cNvSpPr txBox="1"/>
          <p:nvPr/>
        </p:nvSpPr>
        <p:spPr>
          <a:xfrm>
            <a:off x="16190321" y="216085"/>
            <a:ext cx="727604" cy="2077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38"/>
              </a:lnSpc>
            </a:pPr>
            <a:r>
              <a:rPr lang="en-US" sz="14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Código:</a:t>
            </a:r>
          </a:p>
        </p:txBody>
      </p:sp>
      <p:sp>
        <p:nvSpPr>
          <p:cNvPr id="116" name="TextBox 111">
            <a:extLst>
              <a:ext uri="{FF2B5EF4-FFF2-40B4-BE49-F238E27FC236}">
                <a16:creationId xmlns:a16="http://schemas.microsoft.com/office/drawing/2014/main" id="{470581DE-9269-D57F-E65A-7FDEA4624171}"/>
              </a:ext>
            </a:extLst>
          </p:cNvPr>
          <p:cNvSpPr txBox="1"/>
          <p:nvPr/>
        </p:nvSpPr>
        <p:spPr>
          <a:xfrm>
            <a:off x="16190320" y="631645"/>
            <a:ext cx="845782" cy="2077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38"/>
              </a:lnSpc>
            </a:pPr>
            <a:r>
              <a:rPr lang="es-CO" sz="14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Versión:</a:t>
            </a:r>
          </a:p>
        </p:txBody>
      </p:sp>
      <p:sp>
        <p:nvSpPr>
          <p:cNvPr id="117" name="TextBox 112">
            <a:extLst>
              <a:ext uri="{FF2B5EF4-FFF2-40B4-BE49-F238E27FC236}">
                <a16:creationId xmlns:a16="http://schemas.microsoft.com/office/drawing/2014/main" id="{603A830E-8C0E-F690-E10E-EFDBB76189D9}"/>
              </a:ext>
            </a:extLst>
          </p:cNvPr>
          <p:cNvSpPr txBox="1"/>
          <p:nvPr/>
        </p:nvSpPr>
        <p:spPr>
          <a:xfrm>
            <a:off x="15923591" y="1020793"/>
            <a:ext cx="1476198" cy="2077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38"/>
              </a:lnSpc>
            </a:pPr>
            <a:r>
              <a:rPr lang="es-CO" sz="14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Vigente:</a:t>
            </a:r>
          </a:p>
        </p:txBody>
      </p:sp>
      <p:sp>
        <p:nvSpPr>
          <p:cNvPr id="119" name="TextBox 113">
            <a:extLst>
              <a:ext uri="{FF2B5EF4-FFF2-40B4-BE49-F238E27FC236}">
                <a16:creationId xmlns:a16="http://schemas.microsoft.com/office/drawing/2014/main" id="{FC119237-A366-9AA6-D795-A4D25BEF4665}"/>
              </a:ext>
            </a:extLst>
          </p:cNvPr>
          <p:cNvSpPr txBox="1"/>
          <p:nvPr/>
        </p:nvSpPr>
        <p:spPr>
          <a:xfrm>
            <a:off x="875373" y="-59933"/>
            <a:ext cx="6533970" cy="140718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839"/>
              </a:lnSpc>
              <a:defRPr/>
            </a:pPr>
            <a:r>
              <a:rPr lang="es-CO" sz="24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 Caracterización Proceso</a:t>
            </a:r>
          </a:p>
          <a:p>
            <a:pPr algn="ctr">
              <a:lnSpc>
                <a:spcPts val="3839"/>
              </a:lnSpc>
              <a:defRPr/>
            </a:pPr>
            <a:r>
              <a:rPr lang="es-CO" sz="24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 M1 Fortalecimiento</a:t>
            </a:r>
          </a:p>
          <a:p>
            <a:pPr algn="ctr">
              <a:lnSpc>
                <a:spcPts val="3839"/>
              </a:lnSpc>
              <a:defRPr/>
            </a:pPr>
            <a:r>
              <a:rPr lang="es-CO" sz="24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 Del   SINAP</a:t>
            </a:r>
          </a:p>
        </p:txBody>
      </p:sp>
      <p:sp>
        <p:nvSpPr>
          <p:cNvPr id="121" name="TextBox 114">
            <a:extLst>
              <a:ext uri="{FF2B5EF4-FFF2-40B4-BE49-F238E27FC236}">
                <a16:creationId xmlns:a16="http://schemas.microsoft.com/office/drawing/2014/main" id="{B74D2F3D-C5F8-D9BA-A1FF-9183118C5678}"/>
              </a:ext>
            </a:extLst>
          </p:cNvPr>
          <p:cNvSpPr txBox="1"/>
          <p:nvPr/>
        </p:nvSpPr>
        <p:spPr>
          <a:xfrm>
            <a:off x="6156616" y="116933"/>
            <a:ext cx="9966462" cy="119263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es-CO" sz="1550" b="1" dirty="0">
                <a:solidFill>
                  <a:srgbClr val="009536"/>
                </a:solidFill>
                <a:latin typeface="Century Gothic" panose="020B0502020202020204" pitchFamily="34" charset="0"/>
              </a:rPr>
              <a:t>Objetivo: </a:t>
            </a:r>
            <a:r>
              <a:rPr lang="es-ES" sz="1550" dirty="0">
                <a:solidFill>
                  <a:srgbClr val="009536"/>
                </a:solidFill>
                <a:latin typeface="Century Gothic" panose="020B0502020202020204" pitchFamily="34" charset="0"/>
              </a:rPr>
              <a:t>Aportar como coordinadores del SINAP a la consolidación de un sistema representativo, bien conectado, efectivamente manejado y equitativamente gestionado, mediante la articulación y coordinación con diferentes actores en la implementación de los lineamientos del Gobierno Nacional, que permita contribuir al cumplimiento de los objetivos y metas del país en materia de conservación de la biodiversidad.</a:t>
            </a:r>
            <a:endParaRPr lang="es-CO" sz="1550" dirty="0">
              <a:solidFill>
                <a:srgbClr val="009536"/>
              </a:solidFill>
              <a:latin typeface="Century Gothic" panose="020B0502020202020204" pitchFamily="34" charset="0"/>
            </a:endParaRPr>
          </a:p>
        </p:txBody>
      </p:sp>
      <p:sp>
        <p:nvSpPr>
          <p:cNvPr id="123" name="CuadroTexto 122">
            <a:extLst>
              <a:ext uri="{FF2B5EF4-FFF2-40B4-BE49-F238E27FC236}">
                <a16:creationId xmlns:a16="http://schemas.microsoft.com/office/drawing/2014/main" id="{9A1CF50D-C540-5D8B-AE0E-0AA39CF13E51}"/>
              </a:ext>
            </a:extLst>
          </p:cNvPr>
          <p:cNvSpPr txBox="1"/>
          <p:nvPr/>
        </p:nvSpPr>
        <p:spPr>
          <a:xfrm>
            <a:off x="16917925" y="98107"/>
            <a:ext cx="13090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M1-CA-01</a:t>
            </a:r>
          </a:p>
        </p:txBody>
      </p:sp>
      <p:sp>
        <p:nvSpPr>
          <p:cNvPr id="125" name="CuadroTexto 124">
            <a:extLst>
              <a:ext uri="{FF2B5EF4-FFF2-40B4-BE49-F238E27FC236}">
                <a16:creationId xmlns:a16="http://schemas.microsoft.com/office/drawing/2014/main" id="{F438BFD9-2F8B-C2FE-92BF-182100C75BF9}"/>
              </a:ext>
            </a:extLst>
          </p:cNvPr>
          <p:cNvSpPr txBox="1"/>
          <p:nvPr/>
        </p:nvSpPr>
        <p:spPr>
          <a:xfrm>
            <a:off x="17005088" y="576208"/>
            <a:ext cx="1282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02</a:t>
            </a:r>
          </a:p>
        </p:txBody>
      </p:sp>
      <p:sp>
        <p:nvSpPr>
          <p:cNvPr id="127" name="CuadroTexto 126">
            <a:extLst>
              <a:ext uri="{FF2B5EF4-FFF2-40B4-BE49-F238E27FC236}">
                <a16:creationId xmlns:a16="http://schemas.microsoft.com/office/drawing/2014/main" id="{9E9829DC-E1EE-0108-B4FF-3D728ACD0EDD}"/>
              </a:ext>
            </a:extLst>
          </p:cNvPr>
          <p:cNvSpPr txBox="1"/>
          <p:nvPr/>
        </p:nvSpPr>
        <p:spPr>
          <a:xfrm>
            <a:off x="17019458" y="965146"/>
            <a:ext cx="1282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4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</a:rPr>
              <a:t>16/06/2024</a:t>
            </a:r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05C1B711-4BBA-6499-C1D5-9838500EBB00}"/>
              </a:ext>
            </a:extLst>
          </p:cNvPr>
          <p:cNvSpPr txBox="1"/>
          <p:nvPr/>
        </p:nvSpPr>
        <p:spPr>
          <a:xfrm>
            <a:off x="645060" y="5587430"/>
            <a:ext cx="3029639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CO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1- PND, compromisos </a:t>
            </a:r>
            <a:r>
              <a:rPr lang="es-CO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Conpes</a:t>
            </a:r>
            <a:endParaRPr lang="es-CO" sz="11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s-CO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2- Acuerdos internacionales</a:t>
            </a:r>
          </a:p>
          <a:p>
            <a:pPr algn="just"/>
            <a:r>
              <a:rPr lang="es-CO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3- Lineamientos de política</a:t>
            </a:r>
          </a:p>
        </p:txBody>
      </p:sp>
      <p:sp>
        <p:nvSpPr>
          <p:cNvPr id="84" name="CuadroTexto 83">
            <a:extLst>
              <a:ext uri="{FF2B5EF4-FFF2-40B4-BE49-F238E27FC236}">
                <a16:creationId xmlns:a16="http://schemas.microsoft.com/office/drawing/2014/main" id="{A7DE20A5-B9B0-C1E6-01FC-B46155C42959}"/>
              </a:ext>
            </a:extLst>
          </p:cNvPr>
          <p:cNvSpPr txBox="1"/>
          <p:nvPr/>
        </p:nvSpPr>
        <p:spPr>
          <a:xfrm>
            <a:off x="75203" y="6481416"/>
            <a:ext cx="3412169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6-</a:t>
            </a: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Diagnóstico y  Mapa nacional de ecosistemas de las AP del SINAP en el RUNAP</a:t>
            </a:r>
            <a:endParaRPr lang="es-CO" sz="11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s-CO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7-</a:t>
            </a: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Documento estratégico orientador para SINAP.</a:t>
            </a:r>
            <a:endParaRPr lang="es-CO" sz="11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s-CO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8-9 Requerimientos, necesidades y expectativas </a:t>
            </a:r>
          </a:p>
          <a:p>
            <a:pPr algn="just"/>
            <a:r>
              <a:rPr lang="es-CO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10-Necesidades del territorio </a:t>
            </a:r>
          </a:p>
          <a:p>
            <a:pPr algn="just"/>
            <a:r>
              <a:rPr lang="es-CO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11- Solicitud de información  y directrices en</a:t>
            </a:r>
          </a:p>
          <a:p>
            <a:pPr algn="just"/>
            <a:r>
              <a:rPr lang="es-CO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materia de control</a:t>
            </a:r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014FA674-5697-DFC1-6729-F848E18257C9}"/>
              </a:ext>
            </a:extLst>
          </p:cNvPr>
          <p:cNvSpPr txBox="1"/>
          <p:nvPr/>
        </p:nvSpPr>
        <p:spPr>
          <a:xfrm>
            <a:off x="15198644" y="2322482"/>
            <a:ext cx="3025478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Documento estratégico orientador el SINAP</a:t>
            </a:r>
          </a:p>
          <a:p>
            <a:pPr algn="just"/>
            <a:r>
              <a:rPr lang="es-E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Conceptos técnicos: Reportes de inscripción y registro-reporte RUNAP y su difusión</a:t>
            </a:r>
          </a:p>
        </p:txBody>
      </p:sp>
      <p:sp>
        <p:nvSpPr>
          <p:cNvPr id="111" name="CuadroTexto 110">
            <a:extLst>
              <a:ext uri="{FF2B5EF4-FFF2-40B4-BE49-F238E27FC236}">
                <a16:creationId xmlns:a16="http://schemas.microsoft.com/office/drawing/2014/main" id="{7AA1ADA7-160E-A75B-A804-271600674D42}"/>
              </a:ext>
            </a:extLst>
          </p:cNvPr>
          <p:cNvSpPr txBox="1"/>
          <p:nvPr/>
        </p:nvSpPr>
        <p:spPr>
          <a:xfrm>
            <a:off x="14489240" y="3858489"/>
            <a:ext cx="3721938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Salidas alfanuméricas y cartográficas de los indicadores del SIM-SINAP de acuerdo a los atributos del SINAP. </a:t>
            </a:r>
          </a:p>
          <a:p>
            <a:pPr algn="just"/>
            <a:r>
              <a:rPr lang="es-E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informes de Orientación y acompañamiento a los subsistemas.</a:t>
            </a:r>
          </a:p>
          <a:p>
            <a:pPr algn="just"/>
            <a:r>
              <a:rPr lang="es-E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Informes semestrales de Gestión de los SIRAPS</a:t>
            </a:r>
          </a:p>
          <a:p>
            <a:pPr algn="just"/>
            <a:r>
              <a:rPr lang="es-E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*Informes de Orientación y acompañamiento a los subsistemas*Informes semestrales de Gestión de los SIRAP</a:t>
            </a:r>
          </a:p>
        </p:txBody>
      </p:sp>
      <p:sp>
        <p:nvSpPr>
          <p:cNvPr id="113" name="CuadroTexto 112">
            <a:extLst>
              <a:ext uri="{FF2B5EF4-FFF2-40B4-BE49-F238E27FC236}">
                <a16:creationId xmlns:a16="http://schemas.microsoft.com/office/drawing/2014/main" id="{AA145531-4099-A1CD-C689-14D046FE0A4B}"/>
              </a:ext>
            </a:extLst>
          </p:cNvPr>
          <p:cNvSpPr txBox="1"/>
          <p:nvPr/>
        </p:nvSpPr>
        <p:spPr>
          <a:xfrm>
            <a:off x="15220089" y="2887746"/>
            <a:ext cx="3016257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Matriz de seguimiento a los procesos de rutas de declaratoria/ampliación</a:t>
            </a:r>
          </a:p>
        </p:txBody>
      </p:sp>
      <p:sp>
        <p:nvSpPr>
          <p:cNvPr id="129" name="CuadroTexto 128">
            <a:extLst>
              <a:ext uri="{FF2B5EF4-FFF2-40B4-BE49-F238E27FC236}">
                <a16:creationId xmlns:a16="http://schemas.microsoft.com/office/drawing/2014/main" id="{D03E4A7E-DF51-74FB-CAD2-72A15913E01C}"/>
              </a:ext>
            </a:extLst>
          </p:cNvPr>
          <p:cNvSpPr txBox="1"/>
          <p:nvPr/>
        </p:nvSpPr>
        <p:spPr>
          <a:xfrm>
            <a:off x="15194101" y="3242097"/>
            <a:ext cx="309389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procesos regionales; Registro Único Nacional de  AP ; informes de Orientación y acompañamiento a los subsistemas</a:t>
            </a:r>
          </a:p>
        </p:txBody>
      </p:sp>
      <p:sp>
        <p:nvSpPr>
          <p:cNvPr id="134" name="CuadroTexto 133">
            <a:extLst>
              <a:ext uri="{FF2B5EF4-FFF2-40B4-BE49-F238E27FC236}">
                <a16:creationId xmlns:a16="http://schemas.microsoft.com/office/drawing/2014/main" id="{618C2CF5-13AC-9B94-2819-A24A0D62F4F6}"/>
              </a:ext>
            </a:extLst>
          </p:cNvPr>
          <p:cNvSpPr txBox="1"/>
          <p:nvPr/>
        </p:nvSpPr>
        <p:spPr>
          <a:xfrm>
            <a:off x="89469" y="6121549"/>
            <a:ext cx="914400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4- </a:t>
            </a:r>
            <a:r>
              <a:rPr lang="es-E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Documento estratégico orientador SINAP  </a:t>
            </a:r>
          </a:p>
          <a:p>
            <a:pPr algn="just"/>
            <a:r>
              <a:rPr lang="es-CO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5-Matriz de seguimiento a declaratoria de APR</a:t>
            </a:r>
          </a:p>
        </p:txBody>
      </p:sp>
      <p:sp>
        <p:nvSpPr>
          <p:cNvPr id="135" name="CuadroTexto 134">
            <a:extLst>
              <a:ext uri="{FF2B5EF4-FFF2-40B4-BE49-F238E27FC236}">
                <a16:creationId xmlns:a16="http://schemas.microsoft.com/office/drawing/2014/main" id="{593CD9A2-0BBC-A6F8-6C96-9E47C1171C34}"/>
              </a:ext>
            </a:extLst>
          </p:cNvPr>
          <p:cNvSpPr txBox="1"/>
          <p:nvPr/>
        </p:nvSpPr>
        <p:spPr>
          <a:xfrm>
            <a:off x="1743626" y="8316534"/>
            <a:ext cx="71767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2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MIPG: Política </a:t>
            </a:r>
            <a:r>
              <a:rPr lang="es-ES" sz="12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Direccionamiento Estratégico y Planeación ; Gestión con Valores para Resultados; Gestión del Conocimiento y  la Innovación; Gestión Estadística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CO" sz="12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NTC ISO 9001:2015 Numerales </a:t>
            </a:r>
            <a:r>
              <a:rPr lang="es-ES" sz="12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4.1 4.2. 6.1. 6.3. 7.4. 7.5 8.1.8.2. 8.5.8.6 8.7 9.1. 9.1.2 10.3 </a:t>
            </a:r>
            <a:r>
              <a:rPr lang="fr-FR" sz="125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NTC PE 1000:2020 Numérales 4.1, 4.2., 4.4,  4.5., 4.6, 4.7, 4.8., 4.10, 5.7, 12, 13</a:t>
            </a:r>
            <a:endParaRPr lang="es-CO" sz="125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6" name="CuadroTexto 135">
            <a:extLst>
              <a:ext uri="{FF2B5EF4-FFF2-40B4-BE49-F238E27FC236}">
                <a16:creationId xmlns:a16="http://schemas.microsoft.com/office/drawing/2014/main" id="{66130D2E-7CF8-7B8B-46C6-88868908A630}"/>
              </a:ext>
            </a:extLst>
          </p:cNvPr>
          <p:cNvSpPr txBox="1"/>
          <p:nvPr/>
        </p:nvSpPr>
        <p:spPr>
          <a:xfrm>
            <a:off x="15119506" y="8200869"/>
            <a:ext cx="30373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Ver Senda Módulo Documentos</a:t>
            </a:r>
          </a:p>
          <a:p>
            <a:pPr algn="r"/>
            <a:r>
              <a:rPr lang="es-CO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Ver Senda Módulo Riesgos </a:t>
            </a:r>
          </a:p>
          <a:p>
            <a:pPr algn="r"/>
            <a:endParaRPr lang="es-CO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algn="r"/>
            <a:r>
              <a:rPr lang="es-CO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Ver Senda Módulo Indicadores</a:t>
            </a:r>
          </a:p>
          <a:p>
            <a:pPr algn="r"/>
            <a:endParaRPr lang="es-CO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algn="r"/>
            <a:r>
              <a:rPr lang="es-CO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Ver Senda Normograma</a:t>
            </a:r>
          </a:p>
        </p:txBody>
      </p:sp>
      <p:sp>
        <p:nvSpPr>
          <p:cNvPr id="137" name="CuadroTexto 136">
            <a:extLst>
              <a:ext uri="{FF2B5EF4-FFF2-40B4-BE49-F238E27FC236}">
                <a16:creationId xmlns:a16="http://schemas.microsoft.com/office/drawing/2014/main" id="{1E836EBC-591B-15F8-E766-DB3F1B268864}"/>
              </a:ext>
            </a:extLst>
          </p:cNvPr>
          <p:cNvSpPr txBox="1"/>
          <p:nvPr/>
        </p:nvSpPr>
        <p:spPr>
          <a:xfrm>
            <a:off x="6897877" y="9596856"/>
            <a:ext cx="486431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Luis Alberto Cruz Colorado</a:t>
            </a:r>
          </a:p>
          <a:p>
            <a:pPr algn="just"/>
            <a:r>
              <a:rPr lang="es-E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Coordinador Grupo Gestión e Integración del SINAP</a:t>
            </a:r>
            <a:endParaRPr lang="es-CO" sz="1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s-ES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 </a:t>
            </a:r>
            <a:endParaRPr lang="es-CO" sz="10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7" name="CuadroTexto 76">
            <a:extLst>
              <a:ext uri="{FF2B5EF4-FFF2-40B4-BE49-F238E27FC236}">
                <a16:creationId xmlns:a16="http://schemas.microsoft.com/office/drawing/2014/main" id="{A2185118-D923-C514-D8E0-949E2FD454A2}"/>
              </a:ext>
            </a:extLst>
          </p:cNvPr>
          <p:cNvSpPr txBox="1"/>
          <p:nvPr/>
        </p:nvSpPr>
        <p:spPr>
          <a:xfrm>
            <a:off x="9932869" y="5720061"/>
            <a:ext cx="436305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</a:rPr>
              <a:t>Medir y hacer seguimiento al cumplimiento del objetivo del proceso, metas y alineación estratégica a través de los indicadores asociados al mismo y a los planes estratégicos. </a:t>
            </a:r>
          </a:p>
          <a:p>
            <a:pPr marL="171450" indent="-171450" algn="just">
              <a:buFont typeface="Arial" panose="020B0604020202020204" pitchFamily="34" charset="0"/>
              <a:buChar char="•"/>
              <a:defRPr/>
            </a:pPr>
            <a:r>
              <a:rPr lang="es-MX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</a:rPr>
              <a:t>Verificar el cumplimiento de las metas, planes, programas y proyectos a cargo</a:t>
            </a: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anose="020B0502020202020204" pitchFamily="34" charset="0"/>
            </a:endParaRP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</a:rPr>
              <a:t>Autoevaluar  el proceso a través de seguimiento a los mapas de riesgos ( Corrupción/ Fiscales y Gestión )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</a:rPr>
              <a:t>Verificar resultados de auditorías, informes de seguimiento y demás mecanismos de evaluación. </a:t>
            </a:r>
          </a:p>
          <a:p>
            <a:pPr marL="1714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</a:rPr>
              <a:t>Validación y Seguimiento a los Tramites y su estrategia de Racionalización. 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78" name="TextBox 100">
            <a:extLst>
              <a:ext uri="{FF2B5EF4-FFF2-40B4-BE49-F238E27FC236}">
                <a16:creationId xmlns:a16="http://schemas.microsoft.com/office/drawing/2014/main" id="{B036C8E9-D5F1-C738-C11D-B9C647435BED}"/>
              </a:ext>
            </a:extLst>
          </p:cNvPr>
          <p:cNvSpPr txBox="1"/>
          <p:nvPr/>
        </p:nvSpPr>
        <p:spPr>
          <a:xfrm>
            <a:off x="9081857" y="8287938"/>
            <a:ext cx="1088063" cy="2436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ts val="187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6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Alcance</a:t>
            </a:r>
            <a:r>
              <a:rPr lang="es-CO" sz="1200" b="1" dirty="0">
                <a:solidFill>
                  <a:srgbClr val="009536"/>
                </a:solidFill>
                <a:latin typeface="Century Gothic" panose="020B0502020202020204" pitchFamily="34" charset="0"/>
              </a:rPr>
              <a:t>:</a:t>
            </a:r>
          </a:p>
        </p:txBody>
      </p:sp>
      <p:pic>
        <p:nvPicPr>
          <p:cNvPr id="79" name="Gráfico 78" descr="Cuaderno de estrategias">
            <a:extLst>
              <a:ext uri="{FF2B5EF4-FFF2-40B4-BE49-F238E27FC236}">
                <a16:creationId xmlns:a16="http://schemas.microsoft.com/office/drawing/2014/main" id="{0B6B3693-3A20-7E73-6FF3-5B934C71A2B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962830" y="8475676"/>
            <a:ext cx="957799" cy="957799"/>
          </a:xfrm>
          <a:prstGeom prst="rect">
            <a:avLst/>
          </a:prstGeom>
        </p:spPr>
      </p:pic>
      <p:sp>
        <p:nvSpPr>
          <p:cNvPr id="80" name="CuadroTexto 79">
            <a:extLst>
              <a:ext uri="{FF2B5EF4-FFF2-40B4-BE49-F238E27FC236}">
                <a16:creationId xmlns:a16="http://schemas.microsoft.com/office/drawing/2014/main" id="{58B90792-7EAC-516F-4063-6F872E5645A9}"/>
              </a:ext>
            </a:extLst>
          </p:cNvPr>
          <p:cNvSpPr txBox="1"/>
          <p:nvPr/>
        </p:nvSpPr>
        <p:spPr>
          <a:xfrm>
            <a:off x="10130975" y="8359270"/>
            <a:ext cx="328423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CO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</a:rPr>
              <a:t>Inicia con establecer el plan de acción y planes de trabajo del proceso y finaliza con t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omar acciones correctivas y correcciones para la mejora del proceso.</a:t>
            </a:r>
            <a:endParaRPr lang="es-CO" sz="1200" dirty="0">
              <a:solidFill>
                <a:prstClr val="black">
                  <a:lumMod val="65000"/>
                  <a:lumOff val="35000"/>
                </a:prst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013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2662</TotalTime>
  <Words>914</Words>
  <Application>Microsoft Office PowerPoint</Application>
  <PresentationFormat>Personalizado</PresentationFormat>
  <Paragraphs>116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Caracterización Proceso</dc:title>
  <dc:creator>Gloria</dc:creator>
  <cp:lastModifiedBy>Marcela Borda Rodriguez</cp:lastModifiedBy>
  <cp:revision>58</cp:revision>
  <dcterms:created xsi:type="dcterms:W3CDTF">2006-08-16T00:00:00Z</dcterms:created>
  <dcterms:modified xsi:type="dcterms:W3CDTF">2024-07-12T14:06:28Z</dcterms:modified>
  <dc:identifier>DAGBI6CQJEU</dc:identifier>
</cp:coreProperties>
</file>